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Default Extension="tiff" ContentType="image/tiff"/>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799" r:id="rId2"/>
  </p:sldMasterIdLst>
  <p:notesMasterIdLst>
    <p:notesMasterId r:id="rId42"/>
  </p:notesMasterIdLst>
  <p:handoutMasterIdLst>
    <p:handoutMasterId r:id="rId43"/>
  </p:handoutMasterIdLst>
  <p:sldIdLst>
    <p:sldId id="356" r:id="rId3"/>
    <p:sldId id="357" r:id="rId4"/>
    <p:sldId id="358" r:id="rId5"/>
    <p:sldId id="359" r:id="rId6"/>
    <p:sldId id="393" r:id="rId7"/>
    <p:sldId id="394" r:id="rId8"/>
    <p:sldId id="360" r:id="rId9"/>
    <p:sldId id="395" r:id="rId10"/>
    <p:sldId id="396" r:id="rId11"/>
    <p:sldId id="361"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9" r:id="rId34"/>
    <p:sldId id="420" r:id="rId35"/>
    <p:sldId id="418" r:id="rId36"/>
    <p:sldId id="421" r:id="rId37"/>
    <p:sldId id="423" r:id="rId38"/>
    <p:sldId id="424" r:id="rId39"/>
    <p:sldId id="425" r:id="rId40"/>
    <p:sldId id="392" r:id="rId41"/>
  </p:sldIdLst>
  <p:sldSz cx="9144000" cy="6858000" type="screen4x3"/>
  <p:notesSz cx="6858000" cy="9144000"/>
  <p:custDataLst>
    <p:tags r:id="rId44"/>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6A2"/>
    <a:srgbClr val="F61828"/>
    <a:srgbClr val="FFFF99"/>
    <a:srgbClr val="007E39"/>
    <a:srgbClr val="4411D5"/>
    <a:srgbClr val="C0007B"/>
    <a:srgbClr val="AC1418"/>
    <a:srgbClr val="FFCC00"/>
    <a:srgbClr val="004E4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448" autoAdjust="0"/>
  </p:normalViewPr>
  <p:slideViewPr>
    <p:cSldViewPr>
      <p:cViewPr>
        <p:scale>
          <a:sx n="70" d="100"/>
          <a:sy n="70" d="100"/>
        </p:scale>
        <p:origin x="-4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As the transaction mark consume log space, use them only for transactions that play an important role in the database recovery strategy.</a:t>
          </a:r>
          <a:endParaRPr lang="en-US" sz="1800" dirty="0">
            <a:latin typeface="Calibri" pitchFamily="34" charset="0"/>
            <a:cs typeface="Calibri" pitchFamily="34" charset="0"/>
          </a:endParaRPr>
        </a:p>
      </dgm:t>
    </dgm:pt>
    <dgm:pt modelId="{0B42E06C-A1B3-48D7-9A25-3AED9FB785D1}">
      <dgm:prSet phldrT="[Text]" custT="1"/>
      <dgm:spPr/>
      <dgm:t>
        <a:bodyPr/>
        <a:lstStyle/>
        <a:p>
          <a:r>
            <a:rPr lang="en-US" sz="2000" b="1" dirty="0" smtClean="0">
              <a:latin typeface="Calibri" pitchFamily="34" charset="0"/>
              <a:cs typeface="Calibri" pitchFamily="34" charset="0"/>
            </a:rPr>
            <a:t>Concerns for Using Marked Transactions</a:t>
          </a:r>
          <a:endParaRPr lang="en-US" sz="2000" b="1" dirty="0">
            <a:latin typeface="Calibri" pitchFamily="34" charset="0"/>
            <a:cs typeface="Calibri" pitchFamily="34" charset="0"/>
          </a:endParaRPr>
        </a:p>
      </dgm:t>
    </dgm:pt>
    <dgm:pt modelId="{0F629D23-A6FB-4154-8BC6-E83CC058D4DA}" type="sibTrans" cxnId="{8A73E8F9-6F51-4BF3-8FAA-B0FBE5E9283F}">
      <dgm:prSet/>
      <dgm:spPr/>
      <dgm:t>
        <a:bodyPr/>
        <a:lstStyle/>
        <a:p>
          <a:endParaRPr lang="en-US"/>
        </a:p>
      </dgm:t>
    </dgm:pt>
    <dgm:pt modelId="{63E4A61B-1DB3-4F89-99FA-5DD5C550215D}" type="parTrans" cxnId="{8A73E8F9-6F51-4BF3-8FAA-B0FBE5E9283F}">
      <dgm:prSet/>
      <dgm:spPr/>
      <dgm:t>
        <a:bodyPr/>
        <a:lstStyle/>
        <a:p>
          <a:endParaRPr lang="en-US"/>
        </a:p>
      </dgm:t>
    </dgm:pt>
    <dgm:pt modelId="{995E82AD-E584-43E9-A89F-B98C56B2B714}" type="sibTrans" cxnId="{066DC87B-75AD-4696-A51B-0637434442DD}">
      <dgm:prSet/>
      <dgm:spPr/>
      <dgm:t>
        <a:bodyPr/>
        <a:lstStyle/>
        <a:p>
          <a:endParaRPr lang="en-US"/>
        </a:p>
      </dgm:t>
    </dgm:pt>
    <dgm:pt modelId="{3CDEB135-D887-4E98-BF43-E53C6133BA39}" type="parTrans" cxnId="{066DC87B-75AD-4696-A51B-0637434442DD}">
      <dgm:prSet/>
      <dgm:spPr/>
      <dgm:t>
        <a:bodyPr/>
        <a:lstStyle/>
        <a:p>
          <a:endParaRPr lang="en-US"/>
        </a:p>
      </dgm:t>
    </dgm:pt>
    <dgm:pt modelId="{298C6F8F-77DE-48B3-AB57-26F811623119}">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When the marked transaction is committed, then a row is inserted in the </a:t>
          </a:r>
          <a:r>
            <a:rPr lang="en-US" sz="1800" dirty="0" err="1" smtClean="0">
              <a:latin typeface="Courier New" pitchFamily="49" charset="0"/>
              <a:cs typeface="Courier New" pitchFamily="49" charset="0"/>
            </a:rPr>
            <a:t>logmarkhistory</a:t>
          </a:r>
          <a:r>
            <a:rPr lang="en-US" sz="1800" dirty="0" smtClean="0">
              <a:latin typeface="Calibri" pitchFamily="34" charset="0"/>
              <a:cs typeface="Calibri" pitchFamily="34" charset="0"/>
            </a:rPr>
            <a:t> table in </a:t>
          </a:r>
          <a:r>
            <a:rPr lang="en-US" sz="1800" dirty="0" err="1" smtClean="0">
              <a:latin typeface="Courier New" pitchFamily="49" charset="0"/>
              <a:cs typeface="Courier New" pitchFamily="49" charset="0"/>
            </a:rPr>
            <a:t>msdb</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dgm:t>
    </dgm:pt>
    <dgm:pt modelId="{5EE830FF-F686-4DA6-9111-39CC720F0B6C}" type="parTrans" cxnId="{E1480D64-2F37-46EA-B74B-BBA60F769C7E}">
      <dgm:prSet/>
      <dgm:spPr/>
      <dgm:t>
        <a:bodyPr/>
        <a:lstStyle/>
        <a:p>
          <a:endParaRPr lang="en-US"/>
        </a:p>
      </dgm:t>
    </dgm:pt>
    <dgm:pt modelId="{92D81542-D2EB-43E0-A103-00D1E89BFE90}" type="sibTrans" cxnId="{E1480D64-2F37-46EA-B74B-BBA60F769C7E}">
      <dgm:prSet/>
      <dgm:spPr/>
      <dgm:t>
        <a:bodyPr/>
        <a:lstStyle/>
        <a:p>
          <a:endParaRPr lang="en-US"/>
        </a:p>
      </dgm:t>
    </dgm:pt>
    <dgm:pt modelId="{EA5A7C38-EB08-473F-9EC5-99C836407678}">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If a marked transaction spans over multiple databases on different servers or on the same database server, the marks must be logged in the records of all affected databases.</a:t>
          </a:r>
          <a:endParaRPr lang="en-US" sz="1800" dirty="0">
            <a:latin typeface="Calibri" pitchFamily="34" charset="0"/>
            <a:cs typeface="Calibri" pitchFamily="34" charset="0"/>
          </a:endParaRPr>
        </a:p>
      </dgm:t>
    </dgm:pt>
    <dgm:pt modelId="{CB500D45-1468-4D37-94E2-BCF6B4880F2B}" type="parTrans" cxnId="{FF2FA813-89F1-4132-9882-69AB57B25EA9}">
      <dgm:prSet/>
      <dgm:spPr/>
      <dgm:t>
        <a:bodyPr/>
        <a:lstStyle/>
        <a:p>
          <a:endParaRPr lang="en-US"/>
        </a:p>
      </dgm:t>
    </dgm:pt>
    <dgm:pt modelId="{E1FC7ED0-9DDA-4809-8A9B-3D363CD0C610}" type="sibTrans" cxnId="{FF2FA813-89F1-4132-9882-69AB57B25EA9}">
      <dgm:prSet/>
      <dgm:spPr/>
      <dgm:t>
        <a:bodyPr/>
        <a:lstStyle/>
        <a:p>
          <a:endParaRPr lang="en-US"/>
        </a:p>
      </dgm:t>
    </dgm:pt>
    <dgm:pt modelId="{A82F240F-279D-4F31-A2D8-04358A059C12}">
      <dgm:prSet custT="1"/>
      <dgm:spPr>
        <a:solidFill>
          <a:schemeClr val="lt1">
            <a:hueOff val="0"/>
            <a:satOff val="0"/>
            <a:lumOff val="0"/>
            <a:alpha val="0"/>
          </a:schemeClr>
        </a:solidFill>
      </dgm:spPr>
      <dgm:t>
        <a:bodyPr/>
        <a:lstStyle/>
        <a:p>
          <a:endParaRPr lang="en-US" sz="1800" dirty="0">
            <a:latin typeface="Calibri" pitchFamily="34" charset="0"/>
            <a:cs typeface="Calibri" pitchFamily="34" charset="0"/>
          </a:endParaRPr>
        </a:p>
      </dgm:t>
    </dgm:pt>
    <dgm:pt modelId="{2BE5C129-582A-4F99-9912-43E1816F565C}" type="parTrans" cxnId="{ED3B0C4C-D391-49EB-BD9C-6E61060EBF1D}">
      <dgm:prSet/>
      <dgm:spPr/>
      <dgm:t>
        <a:bodyPr/>
        <a:lstStyle/>
        <a:p>
          <a:endParaRPr lang="en-US"/>
        </a:p>
      </dgm:t>
    </dgm:pt>
    <dgm:pt modelId="{D136E378-1B3C-4AF0-8B18-84B44F4C87EE}" type="sibTrans" cxnId="{ED3B0C4C-D391-49EB-BD9C-6E61060EBF1D}">
      <dgm:prSet/>
      <dgm:spPr/>
      <dgm:t>
        <a:bodyPr/>
        <a:lstStyle/>
        <a:p>
          <a:endParaRPr lang="en-US"/>
        </a:p>
      </dgm:t>
    </dgm:pt>
    <dgm:pt modelId="{44CFF6DC-5A64-489D-B874-8FF8E52553DB}">
      <dgm:prSet custT="1"/>
      <dgm:spPr>
        <a:solidFill>
          <a:schemeClr val="lt1">
            <a:hueOff val="0"/>
            <a:satOff val="0"/>
            <a:lumOff val="0"/>
            <a:alpha val="0"/>
          </a:schemeClr>
        </a:solidFill>
      </dgm:spPr>
      <dgm:t>
        <a:bodyPr/>
        <a:lstStyle/>
        <a:p>
          <a:endParaRPr lang="en-US" sz="1800" dirty="0">
            <a:latin typeface="Calibri" pitchFamily="34" charset="0"/>
            <a:cs typeface="Calibri" pitchFamily="34" charset="0"/>
          </a:endParaRPr>
        </a:p>
      </dgm:t>
    </dgm:pt>
    <dgm:pt modelId="{691AF7BB-2F39-400D-81D6-4F5B002A3633}" type="parTrans" cxnId="{5352FF59-FA15-459D-A624-4AAC778A393D}">
      <dgm:prSet/>
      <dgm:spPr/>
      <dgm:t>
        <a:bodyPr/>
        <a:lstStyle/>
        <a:p>
          <a:endParaRPr lang="en-US"/>
        </a:p>
      </dgm:t>
    </dgm:pt>
    <dgm:pt modelId="{DF389D43-0A3A-42DC-A1E4-9BFAD846BFF3}" type="sibTrans" cxnId="{5352FF59-FA15-459D-A624-4AAC778A393D}">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t>
        <a:bodyPr/>
        <a:lstStyle/>
        <a:p>
          <a:endParaRPr lang="en-US"/>
        </a:p>
      </dgm:t>
    </dgm:pt>
    <dgm:pt modelId="{F0AFF909-226B-4EF5-8D95-F4C97BC1E02A}" type="pres">
      <dgm:prSet presAssocID="{0B42E06C-A1B3-48D7-9A25-3AED9FB785D1}" presName="parentLeftMargin" presStyleLbl="node1" presStyleIdx="0" presStyleCnt="1"/>
      <dgm:spPr/>
      <dgm:t>
        <a:bodyPr/>
        <a:lstStyle/>
        <a:p>
          <a:endParaRPr lang="en-US"/>
        </a:p>
      </dgm:t>
    </dgm:pt>
    <dgm:pt modelId="{D8815EEF-E9C4-475D-A970-0FBE57B256A3}" type="pres">
      <dgm:prSet presAssocID="{0B42E06C-A1B3-48D7-9A25-3AED9FB785D1}" presName="parentText" presStyleLbl="node1" presStyleIdx="0" presStyleCnt="1" custScaleX="101775" custScaleY="34729" custLinFactX="131" custLinFactNeighborX="100000" custLinFactNeighborY="-37900">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t>
        <a:bodyPr/>
        <a:lstStyle/>
        <a:p>
          <a:endParaRPr lang="en-US"/>
        </a:p>
      </dgm:t>
    </dgm:pt>
    <dgm:pt modelId="{5F8B0E50-DECC-4A7E-A46E-113C91AAFE14}" type="pres">
      <dgm:prSet presAssocID="{0B42E06C-A1B3-48D7-9A25-3AED9FB785D1}" presName="childText" presStyleLbl="conFgAcc1" presStyleIdx="0" presStyleCnt="1" custScaleY="75595">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066DC87B-75AD-4696-A51B-0637434442DD}" srcId="{0B42E06C-A1B3-48D7-9A25-3AED9FB785D1}" destId="{954AB44B-3D61-4133-AC00-466AFF18E51C}" srcOrd="0" destOrd="0" parTransId="{3CDEB135-D887-4E98-BF43-E53C6133BA39}" sibTransId="{995E82AD-E584-43E9-A89F-B98C56B2B714}"/>
    <dgm:cxn modelId="{ED3B0C4C-D391-49EB-BD9C-6E61060EBF1D}" srcId="{0B42E06C-A1B3-48D7-9A25-3AED9FB785D1}" destId="{A82F240F-279D-4F31-A2D8-04358A059C12}" srcOrd="1" destOrd="0" parTransId="{2BE5C129-582A-4F99-9912-43E1816F565C}" sibTransId="{D136E378-1B3C-4AF0-8B18-84B44F4C87EE}"/>
    <dgm:cxn modelId="{E1480D64-2F37-46EA-B74B-BBA60F769C7E}" srcId="{0B42E06C-A1B3-48D7-9A25-3AED9FB785D1}" destId="{298C6F8F-77DE-48B3-AB57-26F811623119}" srcOrd="2" destOrd="0" parTransId="{5EE830FF-F686-4DA6-9111-39CC720F0B6C}" sibTransId="{92D81542-D2EB-43E0-A103-00D1E89BFE90}"/>
    <dgm:cxn modelId="{EAE72DDB-E7F1-4466-88D6-9315C7CADD21}" type="presOf" srcId="{954AB44B-3D61-4133-AC00-466AFF18E51C}" destId="{5F8B0E50-DECC-4A7E-A46E-113C91AAFE14}" srcOrd="0" destOrd="0" presId="urn:microsoft.com/office/officeart/2005/8/layout/list1"/>
    <dgm:cxn modelId="{FF2FA813-89F1-4132-9882-69AB57B25EA9}" srcId="{0B42E06C-A1B3-48D7-9A25-3AED9FB785D1}" destId="{EA5A7C38-EB08-473F-9EC5-99C836407678}" srcOrd="4" destOrd="0" parTransId="{CB500D45-1468-4D37-94E2-BCF6B4880F2B}" sibTransId="{E1FC7ED0-9DDA-4809-8A9B-3D363CD0C610}"/>
    <dgm:cxn modelId="{59A45BA4-BBEC-492C-B823-9B3D303A3CDC}" type="presOf" srcId="{0B42E06C-A1B3-48D7-9A25-3AED9FB785D1}" destId="{F0AFF909-226B-4EF5-8D95-F4C97BC1E02A}" srcOrd="0" destOrd="0" presId="urn:microsoft.com/office/officeart/2005/8/layout/list1"/>
    <dgm:cxn modelId="{5352FF59-FA15-459D-A624-4AAC778A393D}" srcId="{0B42E06C-A1B3-48D7-9A25-3AED9FB785D1}" destId="{44CFF6DC-5A64-489D-B874-8FF8E52553DB}" srcOrd="3" destOrd="0" parTransId="{691AF7BB-2F39-400D-81D6-4F5B002A3633}" sibTransId="{DF389D43-0A3A-42DC-A1E4-9BFAD846BFF3}"/>
    <dgm:cxn modelId="{7903D2A6-1531-44DC-AF4B-BE08C0BCFB79}" type="presOf" srcId="{304B30CD-3BA8-4D2C-8929-DF5230D332B6}" destId="{0A807732-00C6-4E5E-911B-A6F76F441E4E}" srcOrd="0" destOrd="0" presId="urn:microsoft.com/office/officeart/2005/8/layout/list1"/>
    <dgm:cxn modelId="{F4A135AD-2D04-4F34-8B1F-7E1C3FB7D826}" type="presOf" srcId="{A82F240F-279D-4F31-A2D8-04358A059C12}" destId="{5F8B0E50-DECC-4A7E-A46E-113C91AAFE14}" srcOrd="0" destOrd="1" presId="urn:microsoft.com/office/officeart/2005/8/layout/list1"/>
    <dgm:cxn modelId="{0AADE6DA-6AA5-40B8-9845-E0AF06DB56CB}" type="presOf" srcId="{0B42E06C-A1B3-48D7-9A25-3AED9FB785D1}" destId="{D8815EEF-E9C4-475D-A970-0FBE57B256A3}" srcOrd="1" destOrd="0" presId="urn:microsoft.com/office/officeart/2005/8/layout/list1"/>
    <dgm:cxn modelId="{C2B7A449-8395-42E4-A05B-254B08AA7629}" type="presOf" srcId="{EA5A7C38-EB08-473F-9EC5-99C836407678}" destId="{5F8B0E50-DECC-4A7E-A46E-113C91AAFE14}" srcOrd="0" destOrd="4" presId="urn:microsoft.com/office/officeart/2005/8/layout/list1"/>
    <dgm:cxn modelId="{B8795568-61E2-401E-BD46-B3A26558311D}" type="presOf" srcId="{44CFF6DC-5A64-489D-B874-8FF8E52553DB}" destId="{5F8B0E50-DECC-4A7E-A46E-113C91AAFE14}" srcOrd="0" destOrd="3" presId="urn:microsoft.com/office/officeart/2005/8/layout/list1"/>
    <dgm:cxn modelId="{AF7D19D7-38BA-400E-8A6B-85842B48BA69}" type="presOf" srcId="{298C6F8F-77DE-48B3-AB57-26F811623119}" destId="{5F8B0E50-DECC-4A7E-A46E-113C91AAFE14}" srcOrd="0" destOrd="2" presId="urn:microsoft.com/office/officeart/2005/8/layout/list1"/>
    <dgm:cxn modelId="{2DF8C6D5-6E83-49C3-A367-5FB34FB19C72}" type="presParOf" srcId="{0A807732-00C6-4E5E-911B-A6F76F441E4E}" destId="{2F2ADDF7-5497-4730-91DE-E6E853F1FEEF}" srcOrd="0" destOrd="0" presId="urn:microsoft.com/office/officeart/2005/8/layout/list1"/>
    <dgm:cxn modelId="{A5F1724C-117C-472B-9AFA-7C01ED8533E4}" type="presParOf" srcId="{2F2ADDF7-5497-4730-91DE-E6E853F1FEEF}" destId="{F0AFF909-226B-4EF5-8D95-F4C97BC1E02A}" srcOrd="0" destOrd="0" presId="urn:microsoft.com/office/officeart/2005/8/layout/list1"/>
    <dgm:cxn modelId="{061CDD55-2B08-4CF5-940C-11D451A7E2DC}" type="presParOf" srcId="{2F2ADDF7-5497-4730-91DE-E6E853F1FEEF}" destId="{D8815EEF-E9C4-475D-A970-0FBE57B256A3}" srcOrd="1" destOrd="0" presId="urn:microsoft.com/office/officeart/2005/8/layout/list1"/>
    <dgm:cxn modelId="{966F100A-E24B-495B-80D5-1B882C428DCF}" type="presParOf" srcId="{0A807732-00C6-4E5E-911B-A6F76F441E4E}" destId="{76FC94D9-3208-439C-A63E-D27D71A45C0D}" srcOrd="1" destOrd="0" presId="urn:microsoft.com/office/officeart/2005/8/layout/list1"/>
    <dgm:cxn modelId="{60EFBB18-5D56-4D6E-A655-B13C63721F58}" type="presParOf" srcId="{0A807732-00C6-4E5E-911B-A6F76F441E4E}" destId="{5F8B0E50-DECC-4A7E-A46E-113C91AAFE14}"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Update Locks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Shared Locks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avoid common forms of deadlock</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allow parallel transactions to read a resource under pessimistic concurrency control</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When two transactions acquire a shared lock on a resource and try to update data simultaneously, the same transaction attempts the lock conversion to an exclusive lock</a:t>
          </a:r>
          <a:endParaRPr lang="en-US" sz="1800" dirty="0">
            <a:latin typeface="Calibri" pitchFamily="34" charset="0"/>
            <a:cs typeface="Calibri" pitchFamily="34" charset="0"/>
          </a:endParaRP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5A401281-84AC-47B7-A42C-1A6C6A0B762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Only one transaction can obtain an update lock to a resource at a time</a:t>
          </a:r>
          <a:endParaRPr lang="en-US" sz="1800" dirty="0">
            <a:latin typeface="Calibri" pitchFamily="34" charset="0"/>
            <a:cs typeface="Calibri" pitchFamily="34" charset="0"/>
          </a:endParaRPr>
        </a:p>
      </dgm:t>
    </dgm:pt>
    <dgm:pt modelId="{1794BA3B-71FE-41C3-99E2-E36F1554C10D}" type="parTrans" cxnId="{F9DEB3C8-6879-4F99-BB47-B54ACB2A773B}">
      <dgm:prSet/>
      <dgm:spPr/>
      <dgm:t>
        <a:bodyPr/>
        <a:lstStyle/>
        <a:p>
          <a:endParaRPr lang="en-US"/>
        </a:p>
      </dgm:t>
    </dgm:pt>
    <dgm:pt modelId="{C314FFE8-7E26-4E3F-8E1F-043F7D94EFCC}" type="sibTrans" cxnId="{F9DEB3C8-6879-4F99-BB47-B54ACB2A773B}">
      <dgm:prSet/>
      <dgm:spPr/>
      <dgm:t>
        <a:bodyPr/>
        <a:lstStyle/>
        <a:p>
          <a:endParaRPr lang="en-US"/>
        </a:p>
      </dgm:t>
    </dgm:pt>
    <dgm:pt modelId="{F277B475-5692-4332-904F-607C78657E4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When a transaction modifies a resource, then the update lock is converted to an exclusive lock</a:t>
          </a:r>
          <a:endParaRPr lang="en-US" sz="1800" dirty="0">
            <a:latin typeface="Calibri" pitchFamily="34" charset="0"/>
            <a:cs typeface="Calibri" pitchFamily="34" charset="0"/>
          </a:endParaRPr>
        </a:p>
      </dgm:t>
    </dgm:pt>
    <dgm:pt modelId="{F5974F3D-34F9-4DA0-865C-E89FE64AE70B}" type="parTrans" cxnId="{16401039-663C-4834-809B-B097A041FE38}">
      <dgm:prSet/>
      <dgm:spPr/>
      <dgm:t>
        <a:bodyPr/>
        <a:lstStyle/>
        <a:p>
          <a:endParaRPr lang="en-US"/>
        </a:p>
      </dgm:t>
    </dgm:pt>
    <dgm:pt modelId="{C4CBE7E5-8B1A-4B56-B418-04CC9B3EE7D3}" type="sibTrans" cxnId="{16401039-663C-4834-809B-B097A041FE38}">
      <dgm:prSet/>
      <dgm:spPr/>
      <dgm:t>
        <a:bodyPr/>
        <a:lstStyle/>
        <a:p>
          <a:endParaRPr lang="en-US"/>
        </a:p>
      </dgm:t>
    </dgm:pt>
    <dgm:pt modelId="{AECF0E62-07DA-4131-8B39-68E155A6A10A}">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Transactions can change the data while shared locks exist on the resource</a:t>
          </a:r>
          <a:endParaRPr lang="en-US" sz="1800" dirty="0">
            <a:latin typeface="Calibri" pitchFamily="34" charset="0"/>
            <a:cs typeface="Calibri" pitchFamily="34" charset="0"/>
          </a:endParaRPr>
        </a:p>
      </dgm:t>
    </dgm:pt>
    <dgm:pt modelId="{87AB62B3-8B6E-4705-BCBB-A46F0A800D23}" type="parTrans" cxnId="{B724195C-C3FB-429B-901E-CD317930E7F3}">
      <dgm:prSet/>
      <dgm:spPr/>
      <dgm:t>
        <a:bodyPr/>
        <a:lstStyle/>
        <a:p>
          <a:endParaRPr lang="en-US"/>
        </a:p>
      </dgm:t>
    </dgm:pt>
    <dgm:pt modelId="{28F3A777-8799-4AB3-B2E3-DF5C9630B2CA}" type="sibTrans" cxnId="{B724195C-C3FB-429B-901E-CD317930E7F3}">
      <dgm:prSet/>
      <dgm:spPr/>
      <dgm:t>
        <a:bodyPr/>
        <a:lstStyle/>
        <a:p>
          <a:endParaRPr lang="en-US"/>
        </a:p>
      </dgm:t>
    </dgm:pt>
    <dgm:pt modelId="{730E617C-B94D-4DBB-B9E2-6E57444F0F22}">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Shared locks are released on a resource once the read operation is completed</a:t>
          </a:r>
          <a:endParaRPr lang="en-US" sz="1800" dirty="0">
            <a:latin typeface="Calibri" pitchFamily="34" charset="0"/>
            <a:cs typeface="Calibri" pitchFamily="34" charset="0"/>
          </a:endParaRPr>
        </a:p>
      </dgm:t>
    </dgm:pt>
    <dgm:pt modelId="{0E3A3C06-46FD-42EC-8DE1-21BFA73F4252}" type="parTrans" cxnId="{CC068ED9-9CBE-4C09-99DC-86AA2E615C75}">
      <dgm:prSet/>
      <dgm:spPr/>
      <dgm:t>
        <a:bodyPr/>
        <a:lstStyle/>
        <a:p>
          <a:endParaRPr lang="en-US"/>
        </a:p>
      </dgm:t>
    </dgm:pt>
    <dgm:pt modelId="{BE53A488-5BA3-40DE-9DF0-064A51A0AF2D}" type="sibTrans" cxnId="{CC068ED9-9CBE-4C09-99DC-86AA2E615C75}">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t>
        <a:bodyPr/>
        <a:lstStyle/>
        <a:p>
          <a:endParaRPr lang="en-US"/>
        </a:p>
      </dgm:t>
    </dgm:pt>
    <dgm:pt modelId="{D8815EEF-E9C4-475D-A970-0FBE57B256A3}" type="pres">
      <dgm:prSet presAssocID="{0B42E06C-A1B3-48D7-9A25-3AED9FB785D1}" presName="parentText" presStyleLbl="node1" presStyleIdx="0" presStyleCnt="2">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t>
        <a:bodyPr/>
        <a:lstStyle/>
        <a:p>
          <a:endParaRPr lang="en-US"/>
        </a:p>
      </dgm:t>
    </dgm:pt>
    <dgm:pt modelId="{5395A427-A60F-4F4F-969D-04AC2D0CFDEB}" type="pres">
      <dgm:prSet presAssocID="{275088F3-FD73-4104-BBCD-C6FE214E0400}" presName="parentText" presStyleLbl="node1" presStyleIdx="1" presStyleCnt="2">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F8169A00-896D-4D3A-AF87-212FFAE9EC3F}" type="presOf" srcId="{D2E438A6-448A-460C-88E8-F620469D77D0}" destId="{5F8B0E50-DECC-4A7E-A46E-113C91AAFE14}" srcOrd="0" destOrd="1" presId="urn:microsoft.com/office/officeart/2005/8/layout/list1"/>
    <dgm:cxn modelId="{F9DEB3C8-6879-4F99-BB47-B54ACB2A773B}" srcId="{0B42E06C-A1B3-48D7-9A25-3AED9FB785D1}" destId="{5A401281-84AC-47B7-A42C-1A6C6A0B7626}" srcOrd="2" destOrd="0" parTransId="{1794BA3B-71FE-41C3-99E2-E36F1554C10D}" sibTransId="{C314FFE8-7E26-4E3F-8E1F-043F7D94EFCC}"/>
    <dgm:cxn modelId="{E6EB660F-3202-4344-8291-019BDFDB95C2}" type="presOf" srcId="{AECF0E62-07DA-4131-8B39-68E155A6A10A}" destId="{8DC4B880-6737-41E9-958C-8E33EF46D5F8}" srcOrd="0" destOrd="1" presId="urn:microsoft.com/office/officeart/2005/8/layout/list1"/>
    <dgm:cxn modelId="{CC068ED9-9CBE-4C09-99DC-86AA2E615C75}" srcId="{275088F3-FD73-4104-BBCD-C6FE214E0400}" destId="{730E617C-B94D-4DBB-B9E2-6E57444F0F22}" srcOrd="2" destOrd="0" parTransId="{0E3A3C06-46FD-42EC-8DE1-21BFA73F4252}" sibTransId="{BE53A488-5BA3-40DE-9DF0-064A51A0AF2D}"/>
    <dgm:cxn modelId="{3742C854-5EE3-4EAD-B705-F8F38E6534D6}" type="presOf" srcId="{954AB44B-3D61-4133-AC00-466AFF18E51C}" destId="{5F8B0E50-DECC-4A7E-A46E-113C91AAFE14}" srcOrd="0" destOrd="0" presId="urn:microsoft.com/office/officeart/2005/8/layout/list1"/>
    <dgm:cxn modelId="{74B969FD-865B-4FF2-BB02-BA7EF5E476F5}" type="presOf" srcId="{304B30CD-3BA8-4D2C-8929-DF5230D332B6}" destId="{0A807732-00C6-4E5E-911B-A6F76F441E4E}" srcOrd="0" destOrd="0" presId="urn:microsoft.com/office/officeart/2005/8/layout/list1"/>
    <dgm:cxn modelId="{63BA9E15-2424-4EA5-9EA1-D998859D76D2}" srcId="{275088F3-FD73-4104-BBCD-C6FE214E0400}" destId="{15B56A10-C47D-4965-B218-63412241D4C1}" srcOrd="0" destOrd="0" parTransId="{D62DEE6F-0735-4090-8A91-8F2758A1E8CE}" sibTransId="{41A99DCB-8F09-42A5-A97F-F14578AA4ABF}"/>
    <dgm:cxn modelId="{22C6C31C-3C85-4667-98CA-1962E26E5D43}" type="presOf" srcId="{730E617C-B94D-4DBB-B9E2-6E57444F0F22}" destId="{8DC4B880-6737-41E9-958C-8E33EF46D5F8}" srcOrd="0" destOrd="2" presId="urn:microsoft.com/office/officeart/2005/8/layout/list1"/>
    <dgm:cxn modelId="{B419A1A5-55B2-481F-A31B-9AA767F06E0B}" type="presOf" srcId="{0B42E06C-A1B3-48D7-9A25-3AED9FB785D1}" destId="{F0AFF909-226B-4EF5-8D95-F4C97BC1E02A}"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BB4610A1-30C3-4052-A459-DC06CA81F713}" type="presOf" srcId="{275088F3-FD73-4104-BBCD-C6FE214E0400}" destId="{47486FD6-484A-4D85-9CB6-90D65D97FB36}" srcOrd="0" destOrd="0" presId="urn:microsoft.com/office/officeart/2005/8/layout/list1"/>
    <dgm:cxn modelId="{B724195C-C3FB-429B-901E-CD317930E7F3}" srcId="{275088F3-FD73-4104-BBCD-C6FE214E0400}" destId="{AECF0E62-07DA-4131-8B39-68E155A6A10A}" srcOrd="1" destOrd="0" parTransId="{87AB62B3-8B6E-4705-BCBB-A46F0A800D23}" sibTransId="{28F3A777-8799-4AB3-B2E3-DF5C9630B2CA}"/>
    <dgm:cxn modelId="{7615FD18-0119-4DF7-875F-3DE41036204E}" type="presOf" srcId="{15B56A10-C47D-4965-B218-63412241D4C1}" destId="{8DC4B880-6737-41E9-958C-8E33EF46D5F8}" srcOrd="0" destOrd="0" presId="urn:microsoft.com/office/officeart/2005/8/layout/list1"/>
    <dgm:cxn modelId="{D00519FC-1AAB-40D4-A765-C6431DE4F771}" srcId="{0B42E06C-A1B3-48D7-9A25-3AED9FB785D1}" destId="{D2E438A6-448A-460C-88E8-F620469D77D0}" srcOrd="1" destOrd="0" parTransId="{DBDC4C61-BDBB-436A-AC5D-0CFA4F7374E8}" sibTransId="{F12BF776-C323-4A27-9B95-80EB98768CF6}"/>
    <dgm:cxn modelId="{6F2850D9-4758-46FF-9209-EB3486CD2118}" type="presOf" srcId="{0B42E06C-A1B3-48D7-9A25-3AED9FB785D1}" destId="{D8815EEF-E9C4-475D-A970-0FBE57B256A3}" srcOrd="1" destOrd="0" presId="urn:microsoft.com/office/officeart/2005/8/layout/list1"/>
    <dgm:cxn modelId="{353FFADE-49AA-4075-845C-82C0F4552DF1}" type="presOf" srcId="{275088F3-FD73-4104-BBCD-C6FE214E0400}" destId="{5395A427-A60F-4F4F-969D-04AC2D0CFDEB}" srcOrd="1" destOrd="0" presId="urn:microsoft.com/office/officeart/2005/8/layout/list1"/>
    <dgm:cxn modelId="{2471BE70-86A9-414D-89F7-3ECD36B300D4}" type="presOf" srcId="{5A401281-84AC-47B7-A42C-1A6C6A0B7626}" destId="{5F8B0E50-DECC-4A7E-A46E-113C91AAFE14}" srcOrd="0" destOrd="2"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B122FC67-0278-440A-9F62-EDA498BF60D5}" type="presOf" srcId="{F277B475-5692-4332-904F-607C78657E4C}" destId="{5F8B0E50-DECC-4A7E-A46E-113C91AAFE14}" srcOrd="0" destOrd="3" presId="urn:microsoft.com/office/officeart/2005/8/layout/list1"/>
    <dgm:cxn modelId="{16401039-663C-4834-809B-B097A041FE38}" srcId="{0B42E06C-A1B3-48D7-9A25-3AED9FB785D1}" destId="{F277B475-5692-4332-904F-607C78657E4C}" srcOrd="3" destOrd="0" parTransId="{F5974F3D-34F9-4DA0-865C-E89FE64AE70B}" sibTransId="{C4CBE7E5-8B1A-4B56-B418-04CC9B3EE7D3}"/>
    <dgm:cxn modelId="{1D726F0A-BD37-40C0-BB5E-9DA109372E57}" type="presParOf" srcId="{0A807732-00C6-4E5E-911B-A6F76F441E4E}" destId="{2F2ADDF7-5497-4730-91DE-E6E853F1FEEF}" srcOrd="0" destOrd="0" presId="urn:microsoft.com/office/officeart/2005/8/layout/list1"/>
    <dgm:cxn modelId="{EA0DFF68-9EE1-40D6-A431-FB412D27C4CD}" type="presParOf" srcId="{2F2ADDF7-5497-4730-91DE-E6E853F1FEEF}" destId="{F0AFF909-226B-4EF5-8D95-F4C97BC1E02A}" srcOrd="0" destOrd="0" presId="urn:microsoft.com/office/officeart/2005/8/layout/list1"/>
    <dgm:cxn modelId="{686C59A8-39B6-4772-91F5-2BD506F62061}" type="presParOf" srcId="{2F2ADDF7-5497-4730-91DE-E6E853F1FEEF}" destId="{D8815EEF-E9C4-475D-A970-0FBE57B256A3}" srcOrd="1" destOrd="0" presId="urn:microsoft.com/office/officeart/2005/8/layout/list1"/>
    <dgm:cxn modelId="{1EEA9E5E-BEBF-4121-B777-F395ABE66FB0}" type="presParOf" srcId="{0A807732-00C6-4E5E-911B-A6F76F441E4E}" destId="{76FC94D9-3208-439C-A63E-D27D71A45C0D}" srcOrd="1" destOrd="0" presId="urn:microsoft.com/office/officeart/2005/8/layout/list1"/>
    <dgm:cxn modelId="{EEE8149A-92A3-49DA-BC14-DD8F4A145E7B}" type="presParOf" srcId="{0A807732-00C6-4E5E-911B-A6F76F441E4E}" destId="{5F8B0E50-DECC-4A7E-A46E-113C91AAFE14}" srcOrd="2" destOrd="0" presId="urn:microsoft.com/office/officeart/2005/8/layout/list1"/>
    <dgm:cxn modelId="{7E57AA9A-11D2-4335-B9EC-91CF34AA0BD9}" type="presParOf" srcId="{0A807732-00C6-4E5E-911B-A6F76F441E4E}" destId="{08587B01-25D5-451E-BC18-60B04AFD5367}" srcOrd="3" destOrd="0" presId="urn:microsoft.com/office/officeart/2005/8/layout/list1"/>
    <dgm:cxn modelId="{95140CC2-67CD-4088-BB57-A30C5448ED8E}" type="presParOf" srcId="{0A807732-00C6-4E5E-911B-A6F76F441E4E}" destId="{C3941E73-59DF-4947-A40C-DDF97525D13A}" srcOrd="4" destOrd="0" presId="urn:microsoft.com/office/officeart/2005/8/layout/list1"/>
    <dgm:cxn modelId="{92AD97D8-9C09-4742-81C3-4930319F597C}" type="presParOf" srcId="{C3941E73-59DF-4947-A40C-DDF97525D13A}" destId="{47486FD6-484A-4D85-9CB6-90D65D97FB36}" srcOrd="0" destOrd="0" presId="urn:microsoft.com/office/officeart/2005/8/layout/list1"/>
    <dgm:cxn modelId="{A8BFCA99-B161-4F14-8311-CC72F85CE8D0}" type="presParOf" srcId="{C3941E73-59DF-4947-A40C-DDF97525D13A}" destId="{5395A427-A60F-4F4F-969D-04AC2D0CFDEB}" srcOrd="1" destOrd="0" presId="urn:microsoft.com/office/officeart/2005/8/layout/list1"/>
    <dgm:cxn modelId="{D215DB88-6F00-4A2C-BEA3-0BF81E5C395A}" type="presParOf" srcId="{0A807732-00C6-4E5E-911B-A6F76F441E4E}" destId="{8EF1C548-5960-4AC1-A6DC-AD70AFD0AD0B}" srcOrd="5" destOrd="0" presId="urn:microsoft.com/office/officeart/2005/8/layout/list1"/>
    <dgm:cxn modelId="{77325C7A-0B0B-4ADB-AF18-3C3E083F6A93}"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Exclusive Locks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Intent Locks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prevent access to resources by concurrent transactions</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used for protecting and places an exclusive or shared lock on the resource that is at a lower level in the lock hierarchy</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no other transaction can change data and read operations take place only through the read uncommitted isolation level or </a:t>
          </a:r>
          <a:r>
            <a:rPr lang="en-US" sz="1800" dirty="0" smtClean="0">
              <a:latin typeface="Courier New" pitchFamily="49" charset="0"/>
              <a:cs typeface="Courier New" pitchFamily="49" charset="0"/>
            </a:rPr>
            <a:t>NOLOCK</a:t>
          </a:r>
          <a:r>
            <a:rPr lang="en-US" sz="1800" dirty="0" smtClean="0">
              <a:latin typeface="Calibri" pitchFamily="34" charset="0"/>
              <a:cs typeface="Calibri" pitchFamily="34" charset="0"/>
            </a:rPr>
            <a:t> hint</a:t>
          </a:r>
          <a:endParaRPr lang="en-US" sz="1800" dirty="0">
            <a:latin typeface="Calibri" pitchFamily="34" charset="0"/>
            <a:cs typeface="Calibri" pitchFamily="34" charset="0"/>
          </a:endParaRP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5A401281-84AC-47B7-A42C-1A6C6A0B762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DML statements usually request both exclusive and shared locks</a:t>
          </a:r>
          <a:endParaRPr lang="en-US" sz="1800" dirty="0">
            <a:latin typeface="Calibri" pitchFamily="34" charset="0"/>
            <a:cs typeface="Calibri" pitchFamily="34" charset="0"/>
          </a:endParaRPr>
        </a:p>
      </dgm:t>
    </dgm:pt>
    <dgm:pt modelId="{1794BA3B-71FE-41C3-99E2-E36F1554C10D}" type="parTrans" cxnId="{F9DEB3C8-6879-4F99-BB47-B54ACB2A773B}">
      <dgm:prSet/>
      <dgm:spPr/>
      <dgm:t>
        <a:bodyPr/>
        <a:lstStyle/>
        <a:p>
          <a:endParaRPr lang="en-US"/>
        </a:p>
      </dgm:t>
    </dgm:pt>
    <dgm:pt modelId="{C314FFE8-7E26-4E3F-8E1F-043F7D94EFCC}" type="sibTrans" cxnId="{F9DEB3C8-6879-4F99-BB47-B54ACB2A773B}">
      <dgm:prSet/>
      <dgm:spPr/>
      <dgm:t>
        <a:bodyPr/>
        <a:lstStyle/>
        <a:p>
          <a:endParaRPr lang="en-US"/>
        </a:p>
      </dgm:t>
    </dgm:pt>
    <dgm:pt modelId="{F277B475-5692-4332-904F-607C78657E4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When a transaction modifies a resource, then the update lock is converted to an exclusive lock</a:t>
          </a:r>
          <a:endParaRPr lang="en-US" sz="1800" dirty="0">
            <a:latin typeface="Calibri" pitchFamily="34" charset="0"/>
            <a:cs typeface="Calibri" pitchFamily="34" charset="0"/>
          </a:endParaRPr>
        </a:p>
      </dgm:t>
    </dgm:pt>
    <dgm:pt modelId="{F5974F3D-34F9-4DA0-865C-E89FE64AE70B}" type="parTrans" cxnId="{16401039-663C-4834-809B-B097A041FE38}">
      <dgm:prSet/>
      <dgm:spPr/>
      <dgm:t>
        <a:bodyPr/>
        <a:lstStyle/>
        <a:p>
          <a:endParaRPr lang="en-US"/>
        </a:p>
      </dgm:t>
    </dgm:pt>
    <dgm:pt modelId="{C4CBE7E5-8B1A-4B56-B418-04CC9B3EE7D3}" type="sibTrans" cxnId="{16401039-663C-4834-809B-B097A041FE38}">
      <dgm:prSet/>
      <dgm:spPr/>
      <dgm:t>
        <a:bodyPr/>
        <a:lstStyle/>
        <a:p>
          <a:endParaRPr lang="en-US"/>
        </a:p>
      </dgm:t>
    </dgm:pt>
    <dgm:pt modelId="{AECF0E62-07DA-4131-8B39-68E155A6A10A}">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are acquired before a lock at the low level and hence, indicate intent to place locks at low level</a:t>
          </a:r>
          <a:endParaRPr lang="en-US" sz="1800" dirty="0">
            <a:latin typeface="Calibri" pitchFamily="34" charset="0"/>
            <a:cs typeface="Calibri" pitchFamily="34" charset="0"/>
          </a:endParaRPr>
        </a:p>
      </dgm:t>
    </dgm:pt>
    <dgm:pt modelId="{87AB62B3-8B6E-4705-BCBB-A46F0A800D23}" type="parTrans" cxnId="{B724195C-C3FB-429B-901E-CD317930E7F3}">
      <dgm:prSet/>
      <dgm:spPr/>
      <dgm:t>
        <a:bodyPr/>
        <a:lstStyle/>
        <a:p>
          <a:endParaRPr lang="en-US"/>
        </a:p>
      </dgm:t>
    </dgm:pt>
    <dgm:pt modelId="{28F3A777-8799-4AB3-B2E3-DF5C9630B2CA}" type="sibTrans" cxnId="{B724195C-C3FB-429B-901E-CD317930E7F3}">
      <dgm:prSet/>
      <dgm:spPr/>
      <dgm:t>
        <a:bodyPr/>
        <a:lstStyle/>
        <a:p>
          <a:endParaRPr lang="en-US"/>
        </a:p>
      </dgm:t>
    </dgm:pt>
    <dgm:pt modelId="{730E617C-B94D-4DBB-B9E2-6E57444F0F22}">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useful for two purposes:</a:t>
          </a:r>
          <a:endParaRPr lang="en-US" sz="1800" dirty="0">
            <a:latin typeface="Calibri" pitchFamily="34" charset="0"/>
            <a:cs typeface="Calibri" pitchFamily="34" charset="0"/>
          </a:endParaRPr>
        </a:p>
      </dgm:t>
    </dgm:pt>
    <dgm:pt modelId="{0E3A3C06-46FD-42EC-8DE1-21BFA73F4252}" type="parTrans" cxnId="{CC068ED9-9CBE-4C09-99DC-86AA2E615C75}">
      <dgm:prSet/>
      <dgm:spPr/>
      <dgm:t>
        <a:bodyPr/>
        <a:lstStyle/>
        <a:p>
          <a:endParaRPr lang="en-US"/>
        </a:p>
      </dgm:t>
    </dgm:pt>
    <dgm:pt modelId="{BE53A488-5BA3-40DE-9DF0-064A51A0AF2D}" type="sibTrans" cxnId="{CC068ED9-9CBE-4C09-99DC-86AA2E615C75}">
      <dgm:prSet/>
      <dgm:spPr/>
      <dgm:t>
        <a:bodyPr/>
        <a:lstStyle/>
        <a:p>
          <a:endParaRPr lang="en-US"/>
        </a:p>
      </dgm:t>
    </dgm:pt>
    <dgm:pt modelId="{8F2860A6-3188-4F8D-B136-7FF9E72BD2FF}">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prevent other transactions from changing the higher-level resource</a:t>
          </a:r>
          <a:endParaRPr lang="en-US" sz="1800" dirty="0">
            <a:latin typeface="Calibri" pitchFamily="34" charset="0"/>
            <a:cs typeface="Calibri" pitchFamily="34" charset="0"/>
          </a:endParaRPr>
        </a:p>
      </dgm:t>
    </dgm:pt>
    <dgm:pt modelId="{93B3ACBD-67A3-4F4B-8F6C-A6F082E1B50C}" type="parTrans" cxnId="{B670FF25-81D2-4600-954D-3A5EE7072618}">
      <dgm:prSet/>
      <dgm:spPr/>
      <dgm:t>
        <a:bodyPr/>
        <a:lstStyle/>
        <a:p>
          <a:endParaRPr lang="en-US"/>
        </a:p>
      </dgm:t>
    </dgm:pt>
    <dgm:pt modelId="{3536C7E4-453F-46C3-82E6-D0EFDEF326C0}" type="sibTrans" cxnId="{B670FF25-81D2-4600-954D-3A5EE7072618}">
      <dgm:prSet/>
      <dgm:spPr/>
      <dgm:t>
        <a:bodyPr/>
        <a:lstStyle/>
        <a:p>
          <a:endParaRPr lang="en-US"/>
        </a:p>
      </dgm:t>
    </dgm:pt>
    <dgm:pt modelId="{63F20FFF-8D4A-414A-AAD6-AAED9E0C6530}">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improve the efficiency of the Database Engine for identifying the lock conflicts</a:t>
          </a:r>
          <a:endParaRPr lang="en-US" sz="1800" dirty="0">
            <a:latin typeface="Calibri" pitchFamily="34" charset="0"/>
            <a:cs typeface="Calibri" pitchFamily="34" charset="0"/>
          </a:endParaRPr>
        </a:p>
      </dgm:t>
    </dgm:pt>
    <dgm:pt modelId="{E6F4FF1B-51F8-4D56-8C89-9C60A068391E}" type="parTrans" cxnId="{EA78A874-DC57-4571-8854-F0CEA3161FEB}">
      <dgm:prSet/>
      <dgm:spPr/>
      <dgm:t>
        <a:bodyPr/>
        <a:lstStyle/>
        <a:p>
          <a:endParaRPr lang="en-US"/>
        </a:p>
      </dgm:t>
    </dgm:pt>
    <dgm:pt modelId="{47DD4A27-B8AD-4D29-A84A-1194E2897081}" type="sibTrans" cxnId="{EA78A874-DC57-4571-8854-F0CEA3161FEB}">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t>
        <a:bodyPr/>
        <a:lstStyle/>
        <a:p>
          <a:endParaRPr lang="en-US"/>
        </a:p>
      </dgm:t>
    </dgm:pt>
    <dgm:pt modelId="{D8815EEF-E9C4-475D-A970-0FBE57B256A3}" type="pres">
      <dgm:prSet presAssocID="{0B42E06C-A1B3-48D7-9A25-3AED9FB785D1}" presName="parentText" presStyleLbl="node1" presStyleIdx="0" presStyleCnt="2">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t>
        <a:bodyPr/>
        <a:lstStyle/>
        <a:p>
          <a:endParaRPr lang="en-US"/>
        </a:p>
      </dgm:t>
    </dgm:pt>
    <dgm:pt modelId="{5395A427-A60F-4F4F-969D-04AC2D0CFDEB}" type="pres">
      <dgm:prSet presAssocID="{275088F3-FD73-4104-BBCD-C6FE214E0400}" presName="parentText" presStyleLbl="node1" presStyleIdx="1" presStyleCnt="2">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F9DEB3C8-6879-4F99-BB47-B54ACB2A773B}" srcId="{0B42E06C-A1B3-48D7-9A25-3AED9FB785D1}" destId="{5A401281-84AC-47B7-A42C-1A6C6A0B7626}" srcOrd="2" destOrd="0" parTransId="{1794BA3B-71FE-41C3-99E2-E36F1554C10D}" sibTransId="{C314FFE8-7E26-4E3F-8E1F-043F7D94EFCC}"/>
    <dgm:cxn modelId="{CC068ED9-9CBE-4C09-99DC-86AA2E615C75}" srcId="{275088F3-FD73-4104-BBCD-C6FE214E0400}" destId="{730E617C-B94D-4DBB-B9E2-6E57444F0F22}" srcOrd="2" destOrd="0" parTransId="{0E3A3C06-46FD-42EC-8DE1-21BFA73F4252}" sibTransId="{BE53A488-5BA3-40DE-9DF0-064A51A0AF2D}"/>
    <dgm:cxn modelId="{88C73B60-0276-48EC-A2D7-7033ED920A9F}" type="presOf" srcId="{15B56A10-C47D-4965-B218-63412241D4C1}" destId="{8DC4B880-6737-41E9-958C-8E33EF46D5F8}" srcOrd="0" destOrd="0" presId="urn:microsoft.com/office/officeart/2005/8/layout/list1"/>
    <dgm:cxn modelId="{316AC447-C412-4D62-8E1A-47CE9837D453}" type="presOf" srcId="{0B42E06C-A1B3-48D7-9A25-3AED9FB785D1}" destId="{D8815EEF-E9C4-475D-A970-0FBE57B256A3}" srcOrd="1" destOrd="0" presId="urn:microsoft.com/office/officeart/2005/8/layout/list1"/>
    <dgm:cxn modelId="{A582ADBC-135C-44D1-8AF4-D5D69786DBC1}" type="presOf" srcId="{5A401281-84AC-47B7-A42C-1A6C6A0B7626}" destId="{5F8B0E50-DECC-4A7E-A46E-113C91AAFE14}" srcOrd="0" destOrd="2" presId="urn:microsoft.com/office/officeart/2005/8/layout/list1"/>
    <dgm:cxn modelId="{B7FA8730-444B-4014-B34B-630BE6366909}" type="presOf" srcId="{8F2860A6-3188-4F8D-B136-7FF9E72BD2FF}" destId="{8DC4B880-6737-41E9-958C-8E33EF46D5F8}" srcOrd="0" destOrd="3" presId="urn:microsoft.com/office/officeart/2005/8/layout/list1"/>
    <dgm:cxn modelId="{B670FF25-81D2-4600-954D-3A5EE7072618}" srcId="{730E617C-B94D-4DBB-B9E2-6E57444F0F22}" destId="{8F2860A6-3188-4F8D-B136-7FF9E72BD2FF}" srcOrd="0" destOrd="0" parTransId="{93B3ACBD-67A3-4F4B-8F6C-A6F082E1B50C}" sibTransId="{3536C7E4-453F-46C3-82E6-D0EFDEF326C0}"/>
    <dgm:cxn modelId="{63BA9E15-2424-4EA5-9EA1-D998859D76D2}" srcId="{275088F3-FD73-4104-BBCD-C6FE214E0400}" destId="{15B56A10-C47D-4965-B218-63412241D4C1}" srcOrd="0" destOrd="0" parTransId="{D62DEE6F-0735-4090-8A91-8F2758A1E8CE}" sibTransId="{41A99DCB-8F09-42A5-A97F-F14578AA4ABF}"/>
    <dgm:cxn modelId="{68F44ABD-69AA-4460-885C-8A029DA8DC83}" type="presOf" srcId="{63F20FFF-8D4A-414A-AAD6-AAED9E0C6530}" destId="{8DC4B880-6737-41E9-958C-8E33EF46D5F8}" srcOrd="0" destOrd="4" presId="urn:microsoft.com/office/officeart/2005/8/layout/list1"/>
    <dgm:cxn modelId="{E958C3DA-58C3-4FFE-B14C-6B5C92700179}" type="presOf" srcId="{AECF0E62-07DA-4131-8B39-68E155A6A10A}" destId="{8DC4B880-6737-41E9-958C-8E33EF46D5F8}" srcOrd="0" destOrd="1" presId="urn:microsoft.com/office/officeart/2005/8/layout/list1"/>
    <dgm:cxn modelId="{D512E7D1-0160-45FE-BC83-7919E9D9275B}" type="presOf" srcId="{304B30CD-3BA8-4D2C-8929-DF5230D332B6}" destId="{0A807732-00C6-4E5E-911B-A6F76F441E4E}"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B724195C-C3FB-429B-901E-CD317930E7F3}" srcId="{275088F3-FD73-4104-BBCD-C6FE214E0400}" destId="{AECF0E62-07DA-4131-8B39-68E155A6A10A}" srcOrd="1" destOrd="0" parTransId="{87AB62B3-8B6E-4705-BCBB-A46F0A800D23}" sibTransId="{28F3A777-8799-4AB3-B2E3-DF5C9630B2CA}"/>
    <dgm:cxn modelId="{D00519FC-1AAB-40D4-A765-C6431DE4F771}" srcId="{0B42E06C-A1B3-48D7-9A25-3AED9FB785D1}" destId="{D2E438A6-448A-460C-88E8-F620469D77D0}" srcOrd="1" destOrd="0" parTransId="{DBDC4C61-BDBB-436A-AC5D-0CFA4F7374E8}" sibTransId="{F12BF776-C323-4A27-9B95-80EB98768CF6}"/>
    <dgm:cxn modelId="{5D9EB82E-B9CB-400D-B46A-845BE02B15E8}" type="presOf" srcId="{D2E438A6-448A-460C-88E8-F620469D77D0}" destId="{5F8B0E50-DECC-4A7E-A46E-113C91AAFE14}" srcOrd="0" destOrd="1" presId="urn:microsoft.com/office/officeart/2005/8/layout/list1"/>
    <dgm:cxn modelId="{E80E166C-5E44-446E-9875-8A48321B38AA}" type="presOf" srcId="{0B42E06C-A1B3-48D7-9A25-3AED9FB785D1}" destId="{F0AFF909-226B-4EF5-8D95-F4C97BC1E02A}" srcOrd="0" destOrd="0" presId="urn:microsoft.com/office/officeart/2005/8/layout/list1"/>
    <dgm:cxn modelId="{2827C0FC-4154-45D3-8FBA-C1EEAFFA75DC}" type="presOf" srcId="{730E617C-B94D-4DBB-B9E2-6E57444F0F22}" destId="{8DC4B880-6737-41E9-958C-8E33EF46D5F8}" srcOrd="0" destOrd="2" presId="urn:microsoft.com/office/officeart/2005/8/layout/list1"/>
    <dgm:cxn modelId="{D950690D-FE41-4B37-ABDB-E855D1DEA809}" type="presOf" srcId="{F277B475-5692-4332-904F-607C78657E4C}" destId="{5F8B0E50-DECC-4A7E-A46E-113C91AAFE14}" srcOrd="0" destOrd="3" presId="urn:microsoft.com/office/officeart/2005/8/layout/list1"/>
    <dgm:cxn modelId="{EA78A874-DC57-4571-8854-F0CEA3161FEB}" srcId="{730E617C-B94D-4DBB-B9E2-6E57444F0F22}" destId="{63F20FFF-8D4A-414A-AAD6-AAED9E0C6530}" srcOrd="1" destOrd="0" parTransId="{E6F4FF1B-51F8-4D56-8C89-9C60A068391E}" sibTransId="{47DD4A27-B8AD-4D29-A84A-1194E2897081}"/>
    <dgm:cxn modelId="{96A07E0D-A644-48D9-BE15-A41AAE8CCE22}" type="presOf" srcId="{275088F3-FD73-4104-BBCD-C6FE214E0400}" destId="{47486FD6-484A-4D85-9CB6-90D65D97FB36}" srcOrd="0" destOrd="0" presId="urn:microsoft.com/office/officeart/2005/8/layout/list1"/>
    <dgm:cxn modelId="{4B49055F-BBF9-4220-BA6A-B0F801BC7B2F}" type="presOf" srcId="{275088F3-FD73-4104-BBCD-C6FE214E0400}" destId="{5395A427-A60F-4F4F-969D-04AC2D0CFDEB}" srcOrd="1" destOrd="0" presId="urn:microsoft.com/office/officeart/2005/8/layout/list1"/>
    <dgm:cxn modelId="{98576D9D-7C02-4356-875E-5C60A7BC401D}" type="presOf" srcId="{954AB44B-3D61-4133-AC00-466AFF18E51C}" destId="{5F8B0E50-DECC-4A7E-A46E-113C91AAFE14}" srcOrd="0" destOrd="0" presId="urn:microsoft.com/office/officeart/2005/8/layout/list1"/>
    <dgm:cxn modelId="{16401039-663C-4834-809B-B097A041FE38}" srcId="{0B42E06C-A1B3-48D7-9A25-3AED9FB785D1}" destId="{F277B475-5692-4332-904F-607C78657E4C}" srcOrd="3" destOrd="0" parTransId="{F5974F3D-34F9-4DA0-865C-E89FE64AE70B}" sibTransId="{C4CBE7E5-8B1A-4B56-B418-04CC9B3EE7D3}"/>
    <dgm:cxn modelId="{066DC87B-75AD-4696-A51B-0637434442DD}" srcId="{0B42E06C-A1B3-48D7-9A25-3AED9FB785D1}" destId="{954AB44B-3D61-4133-AC00-466AFF18E51C}" srcOrd="0" destOrd="0" parTransId="{3CDEB135-D887-4E98-BF43-E53C6133BA39}" sibTransId="{995E82AD-E584-43E9-A89F-B98C56B2B714}"/>
    <dgm:cxn modelId="{0FDD44F6-8B39-4DF0-9720-69040649CAEF}" type="presParOf" srcId="{0A807732-00C6-4E5E-911B-A6F76F441E4E}" destId="{2F2ADDF7-5497-4730-91DE-E6E853F1FEEF}" srcOrd="0" destOrd="0" presId="urn:microsoft.com/office/officeart/2005/8/layout/list1"/>
    <dgm:cxn modelId="{88210D51-60D1-4516-8501-98A82A81B754}" type="presParOf" srcId="{2F2ADDF7-5497-4730-91DE-E6E853F1FEEF}" destId="{F0AFF909-226B-4EF5-8D95-F4C97BC1E02A}" srcOrd="0" destOrd="0" presId="urn:microsoft.com/office/officeart/2005/8/layout/list1"/>
    <dgm:cxn modelId="{928CFA23-6D66-4EF7-8001-9DFEE15779CF}" type="presParOf" srcId="{2F2ADDF7-5497-4730-91DE-E6E853F1FEEF}" destId="{D8815EEF-E9C4-475D-A970-0FBE57B256A3}" srcOrd="1" destOrd="0" presId="urn:microsoft.com/office/officeart/2005/8/layout/list1"/>
    <dgm:cxn modelId="{33495F66-A747-4B65-AC3C-0541261ABEB4}" type="presParOf" srcId="{0A807732-00C6-4E5E-911B-A6F76F441E4E}" destId="{76FC94D9-3208-439C-A63E-D27D71A45C0D}" srcOrd="1" destOrd="0" presId="urn:microsoft.com/office/officeart/2005/8/layout/list1"/>
    <dgm:cxn modelId="{607DCCDD-3EB5-447A-9299-CD9939E5C701}" type="presParOf" srcId="{0A807732-00C6-4E5E-911B-A6F76F441E4E}" destId="{5F8B0E50-DECC-4A7E-A46E-113C91AAFE14}" srcOrd="2" destOrd="0" presId="urn:microsoft.com/office/officeart/2005/8/layout/list1"/>
    <dgm:cxn modelId="{AB28FB00-E9C2-4FB5-A02B-BB436033B1E5}" type="presParOf" srcId="{0A807732-00C6-4E5E-911B-A6F76F441E4E}" destId="{08587B01-25D5-451E-BC18-60B04AFD5367}" srcOrd="3" destOrd="0" presId="urn:microsoft.com/office/officeart/2005/8/layout/list1"/>
    <dgm:cxn modelId="{CBE93FA8-E7CE-418C-8A83-2AD8219F42B9}" type="presParOf" srcId="{0A807732-00C6-4E5E-911B-A6F76F441E4E}" destId="{C3941E73-59DF-4947-A40C-DDF97525D13A}" srcOrd="4" destOrd="0" presId="urn:microsoft.com/office/officeart/2005/8/layout/list1"/>
    <dgm:cxn modelId="{01F50F03-16A1-412A-B029-93E5BF7ED830}" type="presParOf" srcId="{C3941E73-59DF-4947-A40C-DDF97525D13A}" destId="{47486FD6-484A-4D85-9CB6-90D65D97FB36}" srcOrd="0" destOrd="0" presId="urn:microsoft.com/office/officeart/2005/8/layout/list1"/>
    <dgm:cxn modelId="{4AB25355-616F-48A3-A034-FE545F39F80B}" type="presParOf" srcId="{C3941E73-59DF-4947-A40C-DDF97525D13A}" destId="{5395A427-A60F-4F4F-969D-04AC2D0CFDEB}" srcOrd="1" destOrd="0" presId="urn:microsoft.com/office/officeart/2005/8/layout/list1"/>
    <dgm:cxn modelId="{53BA9D1B-6696-4A52-987C-1FEE72F2EB12}" type="presParOf" srcId="{0A807732-00C6-4E5E-911B-A6F76F441E4E}" destId="{8EF1C548-5960-4AC1-A6DC-AD70AFD0AD0B}" srcOrd="5" destOrd="0" presId="urn:microsoft.com/office/officeart/2005/8/layout/list1"/>
    <dgm:cxn modelId="{C04C3253-5CF0-4927-AAA7-0AF2B6C40AED}"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Bulk Update Locks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smtClean="0">
              <a:latin typeface="Calibri" pitchFamily="34" charset="0"/>
              <a:cs typeface="Calibri" pitchFamily="34" charset="0"/>
            </a:rPr>
            <a:t>Schema Locks</a:t>
          </a:r>
          <a:endParaRPr lang="en-US" sz="2000" b="1" dirty="0">
            <a:latin typeface="Calibri" pitchFamily="34" charset="0"/>
            <a:cs typeface="Calibri" pitchFamily="34" charset="0"/>
          </a:endParaRP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are used by the database engine</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are used by Database Engine while performing a table DDL operation such as dropping a table or a column</a:t>
          </a:r>
          <a:endParaRPr lang="en-US" sz="1800" dirty="0">
            <a:latin typeface="Calibri" pitchFamily="34" charset="0"/>
            <a:cs typeface="Calibri" pitchFamily="34" charset="0"/>
          </a:endParaRP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are used when a large amount of data is copied into a table (bulk copy operations) and either the table lock on bulk load option is set or the </a:t>
          </a:r>
          <a:r>
            <a:rPr lang="en-US" sz="1800" dirty="0" smtClean="0">
              <a:latin typeface="Courier New" pitchFamily="49" charset="0"/>
              <a:cs typeface="Courier New" pitchFamily="49" charset="0"/>
            </a:rPr>
            <a:t>TABLOCK</a:t>
          </a:r>
          <a:r>
            <a:rPr lang="en-US" sz="1800" dirty="0" smtClean="0">
              <a:latin typeface="Calibri" pitchFamily="34" charset="0"/>
              <a:cs typeface="Calibri" pitchFamily="34" charset="0"/>
            </a:rPr>
            <a:t> hint is specified using the </a:t>
          </a:r>
          <a:r>
            <a:rPr lang="en-US" sz="1800" dirty="0" err="1" smtClean="0">
              <a:latin typeface="Courier New" pitchFamily="49" charset="0"/>
              <a:cs typeface="Courier New" pitchFamily="49" charset="0"/>
            </a:rPr>
            <a:t>sp_table</a:t>
          </a:r>
          <a:r>
            <a:rPr lang="en-US" sz="1800" dirty="0" smtClean="0">
              <a:latin typeface="Calibri" pitchFamily="34" charset="0"/>
              <a:cs typeface="Calibri" pitchFamily="34" charset="0"/>
            </a:rPr>
            <a:t> option</a:t>
          </a:r>
          <a:endParaRPr lang="en-US" sz="1800" dirty="0">
            <a:latin typeface="Calibri" pitchFamily="34" charset="0"/>
            <a:cs typeface="Calibri" pitchFamily="34" charset="0"/>
          </a:endParaRP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5A401281-84AC-47B7-A42C-1A6C6A0B7626}">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allow multiple threads to load bulk data continuously in the same table</a:t>
          </a:r>
          <a:endParaRPr lang="en-US" sz="1800" dirty="0">
            <a:latin typeface="Calibri" pitchFamily="34" charset="0"/>
            <a:cs typeface="Calibri" pitchFamily="34" charset="0"/>
          </a:endParaRPr>
        </a:p>
      </dgm:t>
    </dgm:pt>
    <dgm:pt modelId="{1794BA3B-71FE-41C3-99E2-E36F1554C10D}" type="parTrans" cxnId="{F9DEB3C8-6879-4F99-BB47-B54ACB2A773B}">
      <dgm:prSet/>
      <dgm:spPr/>
      <dgm:t>
        <a:bodyPr/>
        <a:lstStyle/>
        <a:p>
          <a:endParaRPr lang="en-US"/>
        </a:p>
      </dgm:t>
    </dgm:pt>
    <dgm:pt modelId="{C314FFE8-7E26-4E3F-8E1F-043F7D94EFCC}" type="sibTrans" cxnId="{F9DEB3C8-6879-4F99-BB47-B54ACB2A773B}">
      <dgm:prSet/>
      <dgm:spPr/>
      <dgm:t>
        <a:bodyPr/>
        <a:lstStyle/>
        <a:p>
          <a:endParaRPr lang="en-US"/>
        </a:p>
      </dgm:t>
    </dgm:pt>
    <dgm:pt modelId="{AECF0E62-07DA-4131-8B39-68E155A6A10A}">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prevents concurrent access to the table, which means a schema lock blocks all external operations until the lock releases</a:t>
          </a:r>
          <a:endParaRPr lang="en-US" sz="1800" dirty="0">
            <a:latin typeface="Calibri" pitchFamily="34" charset="0"/>
            <a:cs typeface="Calibri" pitchFamily="34" charset="0"/>
          </a:endParaRPr>
        </a:p>
      </dgm:t>
    </dgm:pt>
    <dgm:pt modelId="{87AB62B3-8B6E-4705-BCBB-A46F0A800D23}" type="parTrans" cxnId="{B724195C-C3FB-429B-901E-CD317930E7F3}">
      <dgm:prSet/>
      <dgm:spPr/>
      <dgm:t>
        <a:bodyPr/>
        <a:lstStyle/>
        <a:p>
          <a:endParaRPr lang="en-US"/>
        </a:p>
      </dgm:t>
    </dgm:pt>
    <dgm:pt modelId="{28F3A777-8799-4AB3-B2E3-DF5C9630B2CA}" type="sibTrans" cxnId="{B724195C-C3FB-429B-901E-CD317930E7F3}">
      <dgm:prSet/>
      <dgm:spPr/>
      <dgm:t>
        <a:bodyPr/>
        <a:lstStyle/>
        <a:p>
          <a:endParaRPr lang="en-US"/>
        </a:p>
      </dgm:t>
    </dgm:pt>
    <dgm:pt modelId="{730E617C-B94D-4DBB-B9E2-6E57444F0F22}">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are used by the database engine while compiling and executing the queries</a:t>
          </a:r>
          <a:endParaRPr lang="en-US" sz="1800" dirty="0">
            <a:latin typeface="Calibri" pitchFamily="34" charset="0"/>
            <a:cs typeface="Calibri" pitchFamily="34" charset="0"/>
          </a:endParaRPr>
        </a:p>
      </dgm:t>
    </dgm:pt>
    <dgm:pt modelId="{0E3A3C06-46FD-42EC-8DE1-21BFA73F4252}" type="parTrans" cxnId="{CC068ED9-9CBE-4C09-99DC-86AA2E615C75}">
      <dgm:prSet/>
      <dgm:spPr/>
      <dgm:t>
        <a:bodyPr/>
        <a:lstStyle/>
        <a:p>
          <a:endParaRPr lang="en-US"/>
        </a:p>
      </dgm:t>
    </dgm:pt>
    <dgm:pt modelId="{BE53A488-5BA3-40DE-9DF0-064A51A0AF2D}" type="sibTrans" cxnId="{CC068ED9-9CBE-4C09-99DC-86AA2E615C75}">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t>
        <a:bodyPr/>
        <a:lstStyle/>
        <a:p>
          <a:endParaRPr lang="en-US"/>
        </a:p>
      </dgm:t>
    </dgm:pt>
    <dgm:pt modelId="{D8815EEF-E9C4-475D-A970-0FBE57B256A3}" type="pres">
      <dgm:prSet presAssocID="{0B42E06C-A1B3-48D7-9A25-3AED9FB785D1}" presName="parentText" presStyleLbl="node1" presStyleIdx="0" presStyleCnt="2">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t>
        <a:bodyPr/>
        <a:lstStyle/>
        <a:p>
          <a:endParaRPr lang="en-US"/>
        </a:p>
      </dgm:t>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t>
        <a:bodyPr/>
        <a:lstStyle/>
        <a:p>
          <a:endParaRPr lang="en-US"/>
        </a:p>
      </dgm:t>
    </dgm:pt>
    <dgm:pt modelId="{5395A427-A60F-4F4F-969D-04AC2D0CFDEB}" type="pres">
      <dgm:prSet presAssocID="{275088F3-FD73-4104-BBCD-C6FE214E0400}" presName="parentText" presStyleLbl="node1" presStyleIdx="1" presStyleCnt="2">
        <dgm:presLayoutVars>
          <dgm:chMax val="0"/>
          <dgm:bulletEnabled val="1"/>
        </dgm:presLayoutVars>
      </dgm:prSet>
      <dgm:spPr/>
      <dgm:t>
        <a:bodyPr/>
        <a:lstStyle/>
        <a:p>
          <a:endParaRPr lang="en-US"/>
        </a:p>
      </dgm:t>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t>
        <a:bodyPr/>
        <a:lstStyle/>
        <a:p>
          <a:endParaRPr lang="en-US"/>
        </a:p>
      </dgm:t>
    </dgm:pt>
  </dgm:ptLst>
  <dgm:cxnLst>
    <dgm:cxn modelId="{8A73E8F9-6F51-4BF3-8FAA-B0FBE5E9283F}" srcId="{304B30CD-3BA8-4D2C-8929-DF5230D332B6}" destId="{0B42E06C-A1B3-48D7-9A25-3AED9FB785D1}" srcOrd="0" destOrd="0" parTransId="{63E4A61B-1DB3-4F89-99FA-5DD5C550215D}" sibTransId="{0F629D23-A6FB-4154-8BC6-E83CC058D4DA}"/>
    <dgm:cxn modelId="{BE127497-51D5-470F-8E5D-57A22B427A39}" type="presOf" srcId="{730E617C-B94D-4DBB-B9E2-6E57444F0F22}" destId="{8DC4B880-6737-41E9-958C-8E33EF46D5F8}" srcOrd="0" destOrd="2" presId="urn:microsoft.com/office/officeart/2005/8/layout/list1"/>
    <dgm:cxn modelId="{E66ABB06-454B-492A-A5F6-9C0FF0238391}" type="presOf" srcId="{275088F3-FD73-4104-BBCD-C6FE214E0400}" destId="{5395A427-A60F-4F4F-969D-04AC2D0CFDEB}" srcOrd="1" destOrd="0" presId="urn:microsoft.com/office/officeart/2005/8/layout/list1"/>
    <dgm:cxn modelId="{4BA42051-EA1C-4940-A17B-3E13160FC254}" type="presOf" srcId="{954AB44B-3D61-4133-AC00-466AFF18E51C}" destId="{5F8B0E50-DECC-4A7E-A46E-113C91AAFE14}" srcOrd="0" destOrd="0" presId="urn:microsoft.com/office/officeart/2005/8/layout/list1"/>
    <dgm:cxn modelId="{F9DEB3C8-6879-4F99-BB47-B54ACB2A773B}" srcId="{0B42E06C-A1B3-48D7-9A25-3AED9FB785D1}" destId="{5A401281-84AC-47B7-A42C-1A6C6A0B7626}" srcOrd="2" destOrd="0" parTransId="{1794BA3B-71FE-41C3-99E2-E36F1554C10D}" sibTransId="{C314FFE8-7E26-4E3F-8E1F-043F7D94EFCC}"/>
    <dgm:cxn modelId="{CC068ED9-9CBE-4C09-99DC-86AA2E615C75}" srcId="{275088F3-FD73-4104-BBCD-C6FE214E0400}" destId="{730E617C-B94D-4DBB-B9E2-6E57444F0F22}" srcOrd="2" destOrd="0" parTransId="{0E3A3C06-46FD-42EC-8DE1-21BFA73F4252}" sibTransId="{BE53A488-5BA3-40DE-9DF0-064A51A0AF2D}"/>
    <dgm:cxn modelId="{63BA9E15-2424-4EA5-9EA1-D998859D76D2}" srcId="{275088F3-FD73-4104-BBCD-C6FE214E0400}" destId="{15B56A10-C47D-4965-B218-63412241D4C1}" srcOrd="0" destOrd="0" parTransId="{D62DEE6F-0735-4090-8A91-8F2758A1E8CE}" sibTransId="{41A99DCB-8F09-42A5-A97F-F14578AA4ABF}"/>
    <dgm:cxn modelId="{8E7A528B-3575-41F7-9832-9E96B6DFD22D}" type="presOf" srcId="{5A401281-84AC-47B7-A42C-1A6C6A0B7626}" destId="{5F8B0E50-DECC-4A7E-A46E-113C91AAFE14}" srcOrd="0" destOrd="2" presId="urn:microsoft.com/office/officeart/2005/8/layout/list1"/>
    <dgm:cxn modelId="{C76E6291-FBE2-48C6-9E20-04BC2BB7E6F6}" type="presOf" srcId="{275088F3-FD73-4104-BBCD-C6FE214E0400}" destId="{47486FD6-484A-4D85-9CB6-90D65D97FB36}" srcOrd="0" destOrd="0" presId="urn:microsoft.com/office/officeart/2005/8/layout/list1"/>
    <dgm:cxn modelId="{7416638A-43ED-49D6-ADF7-2E51B89ED00B}" type="presOf" srcId="{0B42E06C-A1B3-48D7-9A25-3AED9FB785D1}" destId="{D8815EEF-E9C4-475D-A970-0FBE57B256A3}" srcOrd="1" destOrd="0" presId="urn:microsoft.com/office/officeart/2005/8/layout/list1"/>
    <dgm:cxn modelId="{45D4563D-A7DC-41B0-BE69-14B941107B6E}" type="presOf" srcId="{0B42E06C-A1B3-48D7-9A25-3AED9FB785D1}" destId="{F0AFF909-226B-4EF5-8D95-F4C97BC1E02A}" srcOrd="0" destOrd="0" presId="urn:microsoft.com/office/officeart/2005/8/layout/list1"/>
    <dgm:cxn modelId="{297094FF-96E3-4D7F-8125-3E9D703F0E42}" type="presOf" srcId="{15B56A10-C47D-4965-B218-63412241D4C1}" destId="{8DC4B880-6737-41E9-958C-8E33EF46D5F8}" srcOrd="0" destOrd="0" presId="urn:microsoft.com/office/officeart/2005/8/layout/list1"/>
    <dgm:cxn modelId="{FA92B383-A7AD-48EF-AE5F-0B7027EDEA99}" srcId="{304B30CD-3BA8-4D2C-8929-DF5230D332B6}" destId="{275088F3-FD73-4104-BBCD-C6FE214E0400}" srcOrd="1" destOrd="0" parTransId="{919BBD4A-9AB4-440A-965D-4AF7261853CD}" sibTransId="{0A35B0A5-C311-4B25-9C37-B441768F4CB9}"/>
    <dgm:cxn modelId="{B724195C-C3FB-429B-901E-CD317930E7F3}" srcId="{275088F3-FD73-4104-BBCD-C6FE214E0400}" destId="{AECF0E62-07DA-4131-8B39-68E155A6A10A}" srcOrd="1" destOrd="0" parTransId="{87AB62B3-8B6E-4705-BCBB-A46F0A800D23}" sibTransId="{28F3A777-8799-4AB3-B2E3-DF5C9630B2CA}"/>
    <dgm:cxn modelId="{DDD672BC-F383-44C4-BA07-F85854BEE7CA}" type="presOf" srcId="{AECF0E62-07DA-4131-8B39-68E155A6A10A}" destId="{8DC4B880-6737-41E9-958C-8E33EF46D5F8}" srcOrd="0" destOrd="1" presId="urn:microsoft.com/office/officeart/2005/8/layout/list1"/>
    <dgm:cxn modelId="{D00519FC-1AAB-40D4-A765-C6431DE4F771}" srcId="{0B42E06C-A1B3-48D7-9A25-3AED9FB785D1}" destId="{D2E438A6-448A-460C-88E8-F620469D77D0}" srcOrd="1" destOrd="0" parTransId="{DBDC4C61-BDBB-436A-AC5D-0CFA4F7374E8}" sibTransId="{F12BF776-C323-4A27-9B95-80EB98768CF6}"/>
    <dgm:cxn modelId="{BB66CEC1-F306-4624-B2A4-212120F46190}" type="presOf" srcId="{304B30CD-3BA8-4D2C-8929-DF5230D332B6}" destId="{0A807732-00C6-4E5E-911B-A6F76F441E4E}" srcOrd="0" destOrd="0" presId="urn:microsoft.com/office/officeart/2005/8/layout/list1"/>
    <dgm:cxn modelId="{CC58E68E-6100-458B-B121-3E30AB64260A}" type="presOf" srcId="{D2E438A6-448A-460C-88E8-F620469D77D0}" destId="{5F8B0E50-DECC-4A7E-A46E-113C91AAFE14}" srcOrd="0" destOrd="1"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B2C32E89-2884-4550-AEFC-B656C41E3B67}" type="presParOf" srcId="{0A807732-00C6-4E5E-911B-A6F76F441E4E}" destId="{2F2ADDF7-5497-4730-91DE-E6E853F1FEEF}" srcOrd="0" destOrd="0" presId="urn:microsoft.com/office/officeart/2005/8/layout/list1"/>
    <dgm:cxn modelId="{1D1B7611-9FD5-414D-8E9E-3298A7567758}" type="presParOf" srcId="{2F2ADDF7-5497-4730-91DE-E6E853F1FEEF}" destId="{F0AFF909-226B-4EF5-8D95-F4C97BC1E02A}" srcOrd="0" destOrd="0" presId="urn:microsoft.com/office/officeart/2005/8/layout/list1"/>
    <dgm:cxn modelId="{ECC62374-FFA9-494D-8670-D327343E547A}" type="presParOf" srcId="{2F2ADDF7-5497-4730-91DE-E6E853F1FEEF}" destId="{D8815EEF-E9C4-475D-A970-0FBE57B256A3}" srcOrd="1" destOrd="0" presId="urn:microsoft.com/office/officeart/2005/8/layout/list1"/>
    <dgm:cxn modelId="{83331626-4E21-462D-8EFF-818BE0FFE5C1}" type="presParOf" srcId="{0A807732-00C6-4E5E-911B-A6F76F441E4E}" destId="{76FC94D9-3208-439C-A63E-D27D71A45C0D}" srcOrd="1" destOrd="0" presId="urn:microsoft.com/office/officeart/2005/8/layout/list1"/>
    <dgm:cxn modelId="{79B394DC-E62B-4766-9AC9-110E548F721C}" type="presParOf" srcId="{0A807732-00C6-4E5E-911B-A6F76F441E4E}" destId="{5F8B0E50-DECC-4A7E-A46E-113C91AAFE14}" srcOrd="2" destOrd="0" presId="urn:microsoft.com/office/officeart/2005/8/layout/list1"/>
    <dgm:cxn modelId="{A5AE29E7-0168-4A55-AEF0-B07B9CE51CA0}" type="presParOf" srcId="{0A807732-00C6-4E5E-911B-A6F76F441E4E}" destId="{08587B01-25D5-451E-BC18-60B04AFD5367}" srcOrd="3" destOrd="0" presId="urn:microsoft.com/office/officeart/2005/8/layout/list1"/>
    <dgm:cxn modelId="{03424AE7-676B-4040-A0F4-65DC2FAE122D}" type="presParOf" srcId="{0A807732-00C6-4E5E-911B-A6F76F441E4E}" destId="{C3941E73-59DF-4947-A40C-DDF97525D13A}" srcOrd="4" destOrd="0" presId="urn:microsoft.com/office/officeart/2005/8/layout/list1"/>
    <dgm:cxn modelId="{B982AA95-1AC7-414B-8E50-7C39198DF84A}" type="presParOf" srcId="{C3941E73-59DF-4947-A40C-DDF97525D13A}" destId="{47486FD6-484A-4D85-9CB6-90D65D97FB36}" srcOrd="0" destOrd="0" presId="urn:microsoft.com/office/officeart/2005/8/layout/list1"/>
    <dgm:cxn modelId="{841A2970-B3E7-4FA7-9816-368ABD2D8B71}" type="presParOf" srcId="{C3941E73-59DF-4947-A40C-DDF97525D13A}" destId="{5395A427-A60F-4F4F-969D-04AC2D0CFDEB}" srcOrd="1" destOrd="0" presId="urn:microsoft.com/office/officeart/2005/8/layout/list1"/>
    <dgm:cxn modelId="{677B8FF0-6982-4A1A-8734-4FF4E838F87A}" type="presParOf" srcId="{0A807732-00C6-4E5E-911B-A6F76F441E4E}" destId="{8EF1C548-5960-4AC1-A6DC-AD70AFD0AD0B}" srcOrd="5" destOrd="0" presId="urn:microsoft.com/office/officeart/2005/8/layout/list1"/>
    <dgm:cxn modelId="{B02E167F-C5E7-4137-B08A-318A2D3BB2E4}"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smtClean="0">
              <a:latin typeface="Calibri" pitchFamily="34" charset="0"/>
              <a:cs typeface="Calibri" pitchFamily="34" charset="0"/>
            </a:rPr>
            <a:t>Key-Range Locks</a:t>
          </a:r>
          <a:endParaRPr lang="en-US" sz="2000" b="1" dirty="0">
            <a:latin typeface="Calibri" pitchFamily="34" charset="0"/>
            <a:cs typeface="Calibri" pitchFamily="34" charset="0"/>
          </a:endParaRP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protect a collection of rows that are implicitly present in a </a:t>
          </a:r>
          <a:r>
            <a:rPr lang="en-US" sz="1800" dirty="0" err="1" smtClean="0">
              <a:latin typeface="Calibri" pitchFamily="34" charset="0"/>
              <a:cs typeface="Calibri" pitchFamily="34" charset="0"/>
            </a:rPr>
            <a:t>recordset</a:t>
          </a:r>
          <a:r>
            <a:rPr lang="en-US" sz="1800" dirty="0" smtClean="0">
              <a:latin typeface="Calibri" pitchFamily="34" charset="0"/>
              <a:cs typeface="Calibri" pitchFamily="34" charset="0"/>
            </a:rPr>
            <a:t> which is being read by a Transact-SQL statement while using the </a:t>
          </a:r>
          <a:r>
            <a:rPr lang="en-US" sz="1800" dirty="0" err="1" smtClean="0">
              <a:latin typeface="Calibri" pitchFamily="34" charset="0"/>
              <a:cs typeface="Calibri" pitchFamily="34" charset="0"/>
            </a:rPr>
            <a:t>serializable</a:t>
          </a:r>
          <a:r>
            <a:rPr lang="en-US" sz="1800" dirty="0" smtClean="0">
              <a:latin typeface="Calibri" pitchFamily="34" charset="0"/>
              <a:cs typeface="Calibri" pitchFamily="34" charset="0"/>
            </a:rPr>
            <a:t> transaction isolation level</a:t>
          </a:r>
          <a:endParaRPr lang="en-US" sz="1800" dirty="0">
            <a:latin typeface="Calibri" pitchFamily="34" charset="0"/>
            <a:cs typeface="Calibri" pitchFamily="34" charset="0"/>
          </a:endParaRP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1800" dirty="0" smtClean="0">
              <a:latin typeface="Calibri" pitchFamily="34" charset="0"/>
              <a:cs typeface="Calibri" pitchFamily="34" charset="0"/>
            </a:rPr>
            <a:t>prevent the phantom deletions or insertions in the </a:t>
          </a:r>
          <a:r>
            <a:rPr lang="en-US" sz="1800" dirty="0" err="1" smtClean="0">
              <a:latin typeface="Calibri" pitchFamily="34" charset="0"/>
              <a:cs typeface="Calibri" pitchFamily="34" charset="0"/>
            </a:rPr>
            <a:t>recordset</a:t>
          </a:r>
          <a:r>
            <a:rPr lang="en-US" sz="1800" dirty="0" smtClean="0">
              <a:latin typeface="Calibri" pitchFamily="34" charset="0"/>
              <a:cs typeface="Calibri" pitchFamily="34" charset="0"/>
            </a:rPr>
            <a:t> that accesses a transaction</a:t>
          </a:r>
          <a:endParaRPr lang="en-US" sz="1800" dirty="0">
            <a:latin typeface="Calibri" pitchFamily="34" charset="0"/>
            <a:cs typeface="Calibri" pitchFamily="34" charset="0"/>
          </a:endParaRP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t>
        <a:bodyPr/>
        <a:lstStyle/>
        <a:p>
          <a:endParaRPr lang="en-US"/>
        </a:p>
      </dgm:t>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1"/>
      <dgm:spPr/>
      <dgm:t>
        <a:bodyPr/>
        <a:lstStyle/>
        <a:p>
          <a:endParaRPr lang="en-US"/>
        </a:p>
      </dgm:t>
    </dgm:pt>
    <dgm:pt modelId="{D8815EEF-E9C4-475D-A970-0FBE57B256A3}" type="pres">
      <dgm:prSet presAssocID="{0B42E06C-A1B3-48D7-9A25-3AED9FB785D1}" presName="parentText" presStyleLbl="node1" presStyleIdx="0" presStyleCnt="1" custScaleY="60026">
        <dgm:presLayoutVars>
          <dgm:chMax val="0"/>
          <dgm:bulletEnabled val="1"/>
        </dgm:presLayoutVars>
      </dgm:prSet>
      <dgm:spPr/>
      <dgm:t>
        <a:bodyPr/>
        <a:lstStyle/>
        <a:p>
          <a:endParaRPr lang="en-US"/>
        </a:p>
      </dgm:t>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1">
        <dgm:presLayoutVars>
          <dgm:bulletEnabled val="1"/>
        </dgm:presLayoutVars>
      </dgm:prSet>
      <dgm:spPr/>
      <dgm:t>
        <a:bodyPr/>
        <a:lstStyle/>
        <a:p>
          <a:endParaRPr lang="en-US"/>
        </a:p>
      </dgm:t>
    </dgm:pt>
  </dgm:ptLst>
  <dgm:cxnLst>
    <dgm:cxn modelId="{FADF0B58-8689-41AA-B2CD-1CF2BA34D788}" type="presOf" srcId="{954AB44B-3D61-4133-AC00-466AFF18E51C}" destId="{5F8B0E50-DECC-4A7E-A46E-113C91AAFE14}" srcOrd="0" destOrd="0"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066DC87B-75AD-4696-A51B-0637434442DD}" srcId="{0B42E06C-A1B3-48D7-9A25-3AED9FB785D1}" destId="{954AB44B-3D61-4133-AC00-466AFF18E51C}" srcOrd="0" destOrd="0" parTransId="{3CDEB135-D887-4E98-BF43-E53C6133BA39}" sibTransId="{995E82AD-E584-43E9-A89F-B98C56B2B714}"/>
    <dgm:cxn modelId="{D00519FC-1AAB-40D4-A765-C6431DE4F771}" srcId="{0B42E06C-A1B3-48D7-9A25-3AED9FB785D1}" destId="{D2E438A6-448A-460C-88E8-F620469D77D0}" srcOrd="1" destOrd="0" parTransId="{DBDC4C61-BDBB-436A-AC5D-0CFA4F7374E8}" sibTransId="{F12BF776-C323-4A27-9B95-80EB98768CF6}"/>
    <dgm:cxn modelId="{67886882-A73C-4B0B-A2F3-E6014BA765E6}" type="presOf" srcId="{0B42E06C-A1B3-48D7-9A25-3AED9FB785D1}" destId="{F0AFF909-226B-4EF5-8D95-F4C97BC1E02A}" srcOrd="0" destOrd="0" presId="urn:microsoft.com/office/officeart/2005/8/layout/list1"/>
    <dgm:cxn modelId="{C52A2822-2461-496C-BD60-16FBCF12BE43}" type="presOf" srcId="{D2E438A6-448A-460C-88E8-F620469D77D0}" destId="{5F8B0E50-DECC-4A7E-A46E-113C91AAFE14}" srcOrd="0" destOrd="1" presId="urn:microsoft.com/office/officeart/2005/8/layout/list1"/>
    <dgm:cxn modelId="{8842C0A4-C3CA-42D7-8110-DBF9E16F12ED}" type="presOf" srcId="{304B30CD-3BA8-4D2C-8929-DF5230D332B6}" destId="{0A807732-00C6-4E5E-911B-A6F76F441E4E}" srcOrd="0" destOrd="0" presId="urn:microsoft.com/office/officeart/2005/8/layout/list1"/>
    <dgm:cxn modelId="{AD511382-8962-4BC6-AFC6-DA2048D0135F}" type="presOf" srcId="{0B42E06C-A1B3-48D7-9A25-3AED9FB785D1}" destId="{D8815EEF-E9C4-475D-A970-0FBE57B256A3}" srcOrd="1" destOrd="0" presId="urn:microsoft.com/office/officeart/2005/8/layout/list1"/>
    <dgm:cxn modelId="{49955DCF-CB83-49DB-BE45-FEDCF78A0A3E}" type="presParOf" srcId="{0A807732-00C6-4E5E-911B-A6F76F441E4E}" destId="{2F2ADDF7-5497-4730-91DE-E6E853F1FEEF}" srcOrd="0" destOrd="0" presId="urn:microsoft.com/office/officeart/2005/8/layout/list1"/>
    <dgm:cxn modelId="{4680F830-E3D8-4449-AE3B-A0DB8E754375}" type="presParOf" srcId="{2F2ADDF7-5497-4730-91DE-E6E853F1FEEF}" destId="{F0AFF909-226B-4EF5-8D95-F4C97BC1E02A}" srcOrd="0" destOrd="0" presId="urn:microsoft.com/office/officeart/2005/8/layout/list1"/>
    <dgm:cxn modelId="{C8E4D740-4F12-4F66-95E9-4974F088D230}" type="presParOf" srcId="{2F2ADDF7-5497-4730-91DE-E6E853F1FEEF}" destId="{D8815EEF-E9C4-475D-A970-0FBE57B256A3}" srcOrd="1" destOrd="0" presId="urn:microsoft.com/office/officeart/2005/8/layout/list1"/>
    <dgm:cxn modelId="{F97AC246-FFDD-4E03-95AB-5CB64CAFC00C}" type="presParOf" srcId="{0A807732-00C6-4E5E-911B-A6F76F441E4E}" destId="{76FC94D9-3208-439C-A63E-D27D71A45C0D}" srcOrd="1" destOrd="0" presId="urn:microsoft.com/office/officeart/2005/8/layout/list1"/>
    <dgm:cxn modelId="{22DEEA46-87CB-4502-86C8-093B1D36CBA0}" type="presParOf" srcId="{0A807732-00C6-4E5E-911B-A6F76F441E4E}" destId="{5F8B0E50-DECC-4A7E-A46E-113C91AAFE14}" srcOrd="2"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762005"/>
          <a:ext cx="7772400" cy="3200389"/>
        </a:xfrm>
        <a:prstGeom prst="rect">
          <a:avLst/>
        </a:prstGeom>
        <a:solidFill>
          <a:schemeClr val="lt1">
            <a:hueOff val="0"/>
            <a:satOff val="0"/>
            <a:lumOff val="0"/>
            <a:alpha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3225" tIns="374904" rIns="6032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As the transaction mark consume log space, use them only for transactions that play an important role in the database recovery strategy.</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When the marked transaction is committed, then a row is inserted in the </a:t>
          </a:r>
          <a:r>
            <a:rPr lang="en-US" sz="1800" kern="1200" dirty="0" err="1" smtClean="0">
              <a:latin typeface="Courier New" pitchFamily="49" charset="0"/>
              <a:cs typeface="Courier New" pitchFamily="49" charset="0"/>
            </a:rPr>
            <a:t>logmarkhistory</a:t>
          </a:r>
          <a:r>
            <a:rPr lang="en-US" sz="1800" kern="1200" dirty="0" smtClean="0">
              <a:latin typeface="Calibri" pitchFamily="34" charset="0"/>
              <a:cs typeface="Calibri" pitchFamily="34" charset="0"/>
            </a:rPr>
            <a:t> table in </a:t>
          </a:r>
          <a:r>
            <a:rPr lang="en-US" sz="1800" kern="1200" dirty="0" err="1" smtClean="0">
              <a:latin typeface="Courier New" pitchFamily="49" charset="0"/>
              <a:cs typeface="Courier New" pitchFamily="49" charset="0"/>
            </a:rPr>
            <a:t>msdb</a:t>
          </a:r>
          <a:r>
            <a:rPr lang="en-US" sz="1800" kern="1200" dirty="0" smtClean="0">
              <a:latin typeface="Calibri" pitchFamily="34" charset="0"/>
              <a:cs typeface="Calibri" pitchFamily="34" charset="0"/>
            </a:rPr>
            <a:t>.</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If a marked transaction spans over multiple databases on different servers or on the same database server, the marks must be logged in the records of all affected databases.</a:t>
          </a:r>
          <a:endParaRPr lang="en-US" sz="1800" kern="1200" dirty="0">
            <a:latin typeface="Calibri" pitchFamily="34" charset="0"/>
            <a:cs typeface="Calibri" pitchFamily="34" charset="0"/>
          </a:endParaRPr>
        </a:p>
      </dsp:txBody>
      <dsp:txXfrm>
        <a:off x="0" y="762005"/>
        <a:ext cx="7772400" cy="3200389"/>
      </dsp:txXfrm>
    </dsp:sp>
    <dsp:sp modelId="{D8815EEF-E9C4-475D-A970-0FBE57B256A3}">
      <dsp:nvSpPr>
        <dsp:cNvPr id="0" name=""/>
        <dsp:cNvSpPr/>
      </dsp:nvSpPr>
      <dsp:spPr>
        <a:xfrm>
          <a:off x="784367" y="334479"/>
          <a:ext cx="5537252" cy="656128"/>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5645" tIns="0" rIns="205645"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Concerns for Using Marked Transactions</a:t>
          </a:r>
          <a:endParaRPr lang="en-US" sz="2000" b="1" kern="1200" dirty="0">
            <a:latin typeface="Calibri" pitchFamily="34" charset="0"/>
            <a:cs typeface="Calibri" pitchFamily="34" charset="0"/>
          </a:endParaRPr>
        </a:p>
      </dsp:txBody>
      <dsp:txXfrm>
        <a:off x="784367" y="334479"/>
        <a:ext cx="5537252" cy="65612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206774"/>
          <a:ext cx="7315200" cy="25389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7076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avoid common forms of deadlock</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When two transactions acquire a shared lock on a resource and try to update data simultaneously, the same transaction attempts the lock conversion to an exclusive lock</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Only one transaction can obtain an update lock to a resource at a time</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When a transaction modifies a resource, then the update lock is converted to an exclusive lock</a:t>
          </a:r>
          <a:endParaRPr lang="en-US" sz="1800" kern="1200" dirty="0">
            <a:latin typeface="Calibri" pitchFamily="34" charset="0"/>
            <a:cs typeface="Calibri" pitchFamily="34" charset="0"/>
          </a:endParaRPr>
        </a:p>
      </dsp:txBody>
      <dsp:txXfrm>
        <a:off x="0" y="206774"/>
        <a:ext cx="7315200" cy="2538900"/>
      </dsp:txXfrm>
    </dsp:sp>
    <dsp:sp modelId="{D8815EEF-E9C4-475D-A970-0FBE57B256A3}">
      <dsp:nvSpPr>
        <dsp:cNvPr id="0" name=""/>
        <dsp:cNvSpPr/>
      </dsp:nvSpPr>
      <dsp:spPr>
        <a:xfrm>
          <a:off x="365760" y="14894"/>
          <a:ext cx="5120640"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Update Locks</a:t>
          </a:r>
          <a:endParaRPr lang="en-US" sz="2000" b="1" kern="1200" dirty="0">
            <a:latin typeface="Calibri" pitchFamily="34" charset="0"/>
            <a:cs typeface="Calibri" pitchFamily="34" charset="0"/>
          </a:endParaRPr>
        </a:p>
      </dsp:txBody>
      <dsp:txXfrm>
        <a:off x="365760" y="14894"/>
        <a:ext cx="5120640" cy="383760"/>
      </dsp:txXfrm>
    </dsp:sp>
    <dsp:sp modelId="{8DC4B880-6737-41E9-958C-8E33EF46D5F8}">
      <dsp:nvSpPr>
        <dsp:cNvPr id="0" name=""/>
        <dsp:cNvSpPr/>
      </dsp:nvSpPr>
      <dsp:spPr>
        <a:xfrm>
          <a:off x="0" y="3007755"/>
          <a:ext cx="7315200" cy="200655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7076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allow parallel transactions to read a resource under pessimistic concurrency control</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Transactions can change the data while shared locks exist on the resource</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Shared locks are released on a resource once the read operation is completed</a:t>
          </a:r>
          <a:endParaRPr lang="en-US" sz="1800" kern="1200" dirty="0">
            <a:latin typeface="Calibri" pitchFamily="34" charset="0"/>
            <a:cs typeface="Calibri" pitchFamily="34" charset="0"/>
          </a:endParaRPr>
        </a:p>
      </dsp:txBody>
      <dsp:txXfrm>
        <a:off x="0" y="3007755"/>
        <a:ext cx="7315200" cy="2006550"/>
      </dsp:txXfrm>
    </dsp:sp>
    <dsp:sp modelId="{5395A427-A60F-4F4F-969D-04AC2D0CFDEB}">
      <dsp:nvSpPr>
        <dsp:cNvPr id="0" name=""/>
        <dsp:cNvSpPr/>
      </dsp:nvSpPr>
      <dsp:spPr>
        <a:xfrm>
          <a:off x="365760" y="2815875"/>
          <a:ext cx="5120640"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Shared Locks</a:t>
          </a:r>
          <a:endParaRPr lang="en-US" sz="2000" b="1" kern="1200" dirty="0">
            <a:latin typeface="Calibri" pitchFamily="34" charset="0"/>
            <a:cs typeface="Calibri" pitchFamily="34" charset="0"/>
          </a:endParaRPr>
        </a:p>
      </dsp:txBody>
      <dsp:txXfrm>
        <a:off x="365760" y="2815875"/>
        <a:ext cx="5120640" cy="38376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147899"/>
          <a:ext cx="7315200" cy="221130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187452"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prevent access to resources by concurrent transactions</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no other transaction can change data and read operations take place only through the read uncommitted isolation level or </a:t>
          </a:r>
          <a:r>
            <a:rPr lang="en-US" sz="1800" kern="1200" dirty="0" smtClean="0">
              <a:latin typeface="Courier New" pitchFamily="49" charset="0"/>
              <a:cs typeface="Courier New" pitchFamily="49" charset="0"/>
            </a:rPr>
            <a:t>NOLOCK</a:t>
          </a:r>
          <a:r>
            <a:rPr lang="en-US" sz="1800" kern="1200" dirty="0" smtClean="0">
              <a:latin typeface="Calibri" pitchFamily="34" charset="0"/>
              <a:cs typeface="Calibri" pitchFamily="34" charset="0"/>
            </a:rPr>
            <a:t> hint</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DML statements usually request both exclusive and shared locks</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When a transaction modifies a resource, then the update lock is converted to an exclusive lock</a:t>
          </a:r>
          <a:endParaRPr lang="en-US" sz="1800" kern="1200" dirty="0">
            <a:latin typeface="Calibri" pitchFamily="34" charset="0"/>
            <a:cs typeface="Calibri" pitchFamily="34" charset="0"/>
          </a:endParaRPr>
        </a:p>
      </dsp:txBody>
      <dsp:txXfrm>
        <a:off x="0" y="147899"/>
        <a:ext cx="7315200" cy="2211300"/>
      </dsp:txXfrm>
    </dsp:sp>
    <dsp:sp modelId="{D8815EEF-E9C4-475D-A970-0FBE57B256A3}">
      <dsp:nvSpPr>
        <dsp:cNvPr id="0" name=""/>
        <dsp:cNvSpPr/>
      </dsp:nvSpPr>
      <dsp:spPr>
        <a:xfrm>
          <a:off x="365760" y="15059"/>
          <a:ext cx="5120640" cy="2656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Exclusive Locks</a:t>
          </a:r>
          <a:endParaRPr lang="en-US" sz="2000" b="1" kern="1200" dirty="0">
            <a:latin typeface="Calibri" pitchFamily="34" charset="0"/>
            <a:cs typeface="Calibri" pitchFamily="34" charset="0"/>
          </a:endParaRPr>
        </a:p>
      </dsp:txBody>
      <dsp:txXfrm>
        <a:off x="365760" y="15059"/>
        <a:ext cx="5120640" cy="265680"/>
      </dsp:txXfrm>
    </dsp:sp>
    <dsp:sp modelId="{8DC4B880-6737-41E9-958C-8E33EF46D5F8}">
      <dsp:nvSpPr>
        <dsp:cNvPr id="0" name=""/>
        <dsp:cNvSpPr/>
      </dsp:nvSpPr>
      <dsp:spPr>
        <a:xfrm>
          <a:off x="0" y="2540639"/>
          <a:ext cx="7315200" cy="27783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187452"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used for protecting and places an exclusive or shared lock on the resource that is at a lower level in the lock hierarchy</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are acquired before a lock at the low level and hence, indicate intent to place locks at low level</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useful for two purposes:</a:t>
          </a:r>
          <a:endParaRPr lang="en-US" sz="1800" kern="1200" dirty="0">
            <a:latin typeface="Calibri" pitchFamily="34" charset="0"/>
            <a:cs typeface="Calibri" pitchFamily="34" charset="0"/>
          </a:endParaRPr>
        </a:p>
        <a:p>
          <a:pPr marL="342900" lvl="2"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prevent other transactions from changing the higher-level resource</a:t>
          </a:r>
          <a:endParaRPr lang="en-US" sz="1800" kern="1200" dirty="0">
            <a:latin typeface="Calibri" pitchFamily="34" charset="0"/>
            <a:cs typeface="Calibri" pitchFamily="34" charset="0"/>
          </a:endParaRPr>
        </a:p>
        <a:p>
          <a:pPr marL="342900" lvl="2"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improve the efficiency of the Database Engine for identifying the lock conflicts</a:t>
          </a:r>
          <a:endParaRPr lang="en-US" sz="1800" kern="1200" dirty="0">
            <a:latin typeface="Calibri" pitchFamily="34" charset="0"/>
            <a:cs typeface="Calibri" pitchFamily="34" charset="0"/>
          </a:endParaRPr>
        </a:p>
      </dsp:txBody>
      <dsp:txXfrm>
        <a:off x="0" y="2540639"/>
        <a:ext cx="7315200" cy="2778300"/>
      </dsp:txXfrm>
    </dsp:sp>
    <dsp:sp modelId="{5395A427-A60F-4F4F-969D-04AC2D0CFDEB}">
      <dsp:nvSpPr>
        <dsp:cNvPr id="0" name=""/>
        <dsp:cNvSpPr/>
      </dsp:nvSpPr>
      <dsp:spPr>
        <a:xfrm>
          <a:off x="365760" y="2407799"/>
          <a:ext cx="5120640" cy="26568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Intent Locks</a:t>
          </a:r>
          <a:endParaRPr lang="en-US" sz="2000" b="1" kern="1200" dirty="0">
            <a:latin typeface="Calibri" pitchFamily="34" charset="0"/>
            <a:cs typeface="Calibri" pitchFamily="34" charset="0"/>
          </a:endParaRPr>
        </a:p>
      </dsp:txBody>
      <dsp:txXfrm>
        <a:off x="365760" y="2407799"/>
        <a:ext cx="5120640" cy="2656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223099"/>
          <a:ext cx="7315200" cy="225225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7076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are used by the database engine</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are used when a large amount of data is copied into a table (bulk copy operations) and either the table lock on bulk load option is set or the </a:t>
          </a:r>
          <a:r>
            <a:rPr lang="en-US" sz="1800" kern="1200" dirty="0" smtClean="0">
              <a:latin typeface="Courier New" pitchFamily="49" charset="0"/>
              <a:cs typeface="Courier New" pitchFamily="49" charset="0"/>
            </a:rPr>
            <a:t>TABLOCK</a:t>
          </a:r>
          <a:r>
            <a:rPr lang="en-US" sz="1800" kern="1200" dirty="0" smtClean="0">
              <a:latin typeface="Calibri" pitchFamily="34" charset="0"/>
              <a:cs typeface="Calibri" pitchFamily="34" charset="0"/>
            </a:rPr>
            <a:t> hint is specified using the </a:t>
          </a:r>
          <a:r>
            <a:rPr lang="en-US" sz="1800" kern="1200" dirty="0" err="1" smtClean="0">
              <a:latin typeface="Courier New" pitchFamily="49" charset="0"/>
              <a:cs typeface="Courier New" pitchFamily="49" charset="0"/>
            </a:rPr>
            <a:t>sp_table</a:t>
          </a:r>
          <a:r>
            <a:rPr lang="en-US" sz="1800" kern="1200" dirty="0" smtClean="0">
              <a:latin typeface="Calibri" pitchFamily="34" charset="0"/>
              <a:cs typeface="Calibri" pitchFamily="34" charset="0"/>
            </a:rPr>
            <a:t> option</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allow multiple threads to load bulk data continuously in the same table</a:t>
          </a:r>
          <a:endParaRPr lang="en-US" sz="1800" kern="1200" dirty="0">
            <a:latin typeface="Calibri" pitchFamily="34" charset="0"/>
            <a:cs typeface="Calibri" pitchFamily="34" charset="0"/>
          </a:endParaRPr>
        </a:p>
      </dsp:txBody>
      <dsp:txXfrm>
        <a:off x="0" y="223099"/>
        <a:ext cx="7315200" cy="2252250"/>
      </dsp:txXfrm>
    </dsp:sp>
    <dsp:sp modelId="{D8815EEF-E9C4-475D-A970-0FBE57B256A3}">
      <dsp:nvSpPr>
        <dsp:cNvPr id="0" name=""/>
        <dsp:cNvSpPr/>
      </dsp:nvSpPr>
      <dsp:spPr>
        <a:xfrm>
          <a:off x="365760" y="31219"/>
          <a:ext cx="5120640" cy="3837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Bulk Update Locks</a:t>
          </a:r>
          <a:endParaRPr lang="en-US" sz="2000" b="1" kern="1200" dirty="0">
            <a:latin typeface="Calibri" pitchFamily="34" charset="0"/>
            <a:cs typeface="Calibri" pitchFamily="34" charset="0"/>
          </a:endParaRPr>
        </a:p>
      </dsp:txBody>
      <dsp:txXfrm>
        <a:off x="365760" y="31219"/>
        <a:ext cx="5120640" cy="383760"/>
      </dsp:txXfrm>
    </dsp:sp>
    <dsp:sp modelId="{8DC4B880-6737-41E9-958C-8E33EF46D5F8}">
      <dsp:nvSpPr>
        <dsp:cNvPr id="0" name=""/>
        <dsp:cNvSpPr/>
      </dsp:nvSpPr>
      <dsp:spPr>
        <a:xfrm>
          <a:off x="0" y="2737430"/>
          <a:ext cx="7315200" cy="200655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27076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are used by Database Engine while performing a table DDL operation such as dropping a table or a column</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prevents concurrent access to the table, which means a schema lock blocks all external operations until the lock releases</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are used by the database engine while compiling and executing the queries</a:t>
          </a:r>
          <a:endParaRPr lang="en-US" sz="1800" kern="1200" dirty="0">
            <a:latin typeface="Calibri" pitchFamily="34" charset="0"/>
            <a:cs typeface="Calibri" pitchFamily="34" charset="0"/>
          </a:endParaRPr>
        </a:p>
      </dsp:txBody>
      <dsp:txXfrm>
        <a:off x="0" y="2737430"/>
        <a:ext cx="7315200" cy="2006550"/>
      </dsp:txXfrm>
    </dsp:sp>
    <dsp:sp modelId="{5395A427-A60F-4F4F-969D-04AC2D0CFDEB}">
      <dsp:nvSpPr>
        <dsp:cNvPr id="0" name=""/>
        <dsp:cNvSpPr/>
      </dsp:nvSpPr>
      <dsp:spPr>
        <a:xfrm>
          <a:off x="365760" y="2545550"/>
          <a:ext cx="5120640" cy="3837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Schema Locks</a:t>
          </a:r>
          <a:endParaRPr lang="en-US" sz="2000" b="1" kern="1200" dirty="0">
            <a:latin typeface="Calibri" pitchFamily="34" charset="0"/>
            <a:cs typeface="Calibri" pitchFamily="34" charset="0"/>
          </a:endParaRPr>
        </a:p>
      </dsp:txBody>
      <dsp:txXfrm>
        <a:off x="365760" y="2545550"/>
        <a:ext cx="5120640" cy="38376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8B0E50-DECC-4A7E-A46E-113C91AAFE14}">
      <dsp:nvSpPr>
        <dsp:cNvPr id="0" name=""/>
        <dsp:cNvSpPr/>
      </dsp:nvSpPr>
      <dsp:spPr>
        <a:xfrm>
          <a:off x="0" y="70281"/>
          <a:ext cx="7315200" cy="1905750"/>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567741" tIns="458216"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protect a collection of rows that are implicitly present in a </a:t>
          </a:r>
          <a:r>
            <a:rPr lang="en-US" sz="1800" kern="1200" dirty="0" err="1" smtClean="0">
              <a:latin typeface="Calibri" pitchFamily="34" charset="0"/>
              <a:cs typeface="Calibri" pitchFamily="34" charset="0"/>
            </a:rPr>
            <a:t>recordset</a:t>
          </a:r>
          <a:r>
            <a:rPr lang="en-US" sz="1800" kern="1200" dirty="0" smtClean="0">
              <a:latin typeface="Calibri" pitchFamily="34" charset="0"/>
              <a:cs typeface="Calibri" pitchFamily="34" charset="0"/>
            </a:rPr>
            <a:t> which is being read by a Transact-SQL statement while using the </a:t>
          </a:r>
          <a:r>
            <a:rPr lang="en-US" sz="1800" kern="1200" dirty="0" err="1" smtClean="0">
              <a:latin typeface="Calibri" pitchFamily="34" charset="0"/>
              <a:cs typeface="Calibri" pitchFamily="34" charset="0"/>
            </a:rPr>
            <a:t>serializable</a:t>
          </a:r>
          <a:r>
            <a:rPr lang="en-US" sz="1800" kern="1200" dirty="0" smtClean="0">
              <a:latin typeface="Calibri" pitchFamily="34" charset="0"/>
              <a:cs typeface="Calibri" pitchFamily="34" charset="0"/>
            </a:rPr>
            <a:t> transaction isolation level</a:t>
          </a:r>
          <a:endParaRPr lang="en-US" sz="1800" kern="1200" dirty="0">
            <a:latin typeface="Calibri" pitchFamily="34" charset="0"/>
            <a:cs typeface="Calibri" pitchFamily="34" charset="0"/>
          </a:endParaRPr>
        </a:p>
        <a:p>
          <a:pPr marL="171450" lvl="1" indent="-171450" algn="l" defTabSz="800100">
            <a:lnSpc>
              <a:spcPct val="90000"/>
            </a:lnSpc>
            <a:spcBef>
              <a:spcPct val="0"/>
            </a:spcBef>
            <a:spcAft>
              <a:spcPct val="15000"/>
            </a:spcAft>
            <a:buChar char="••"/>
          </a:pPr>
          <a:r>
            <a:rPr lang="en-US" sz="1800" kern="1200" dirty="0" smtClean="0">
              <a:latin typeface="Calibri" pitchFamily="34" charset="0"/>
              <a:cs typeface="Calibri" pitchFamily="34" charset="0"/>
            </a:rPr>
            <a:t>prevent the phantom deletions or insertions in the </a:t>
          </a:r>
          <a:r>
            <a:rPr lang="en-US" sz="1800" kern="1200" dirty="0" err="1" smtClean="0">
              <a:latin typeface="Calibri" pitchFamily="34" charset="0"/>
              <a:cs typeface="Calibri" pitchFamily="34" charset="0"/>
            </a:rPr>
            <a:t>recordset</a:t>
          </a:r>
          <a:r>
            <a:rPr lang="en-US" sz="1800" kern="1200" dirty="0" smtClean="0">
              <a:latin typeface="Calibri" pitchFamily="34" charset="0"/>
              <a:cs typeface="Calibri" pitchFamily="34" charset="0"/>
            </a:rPr>
            <a:t> that accesses a transaction</a:t>
          </a:r>
          <a:endParaRPr lang="en-US" sz="1800" kern="1200" dirty="0">
            <a:latin typeface="Calibri" pitchFamily="34" charset="0"/>
            <a:cs typeface="Calibri" pitchFamily="34" charset="0"/>
          </a:endParaRPr>
        </a:p>
      </dsp:txBody>
      <dsp:txXfrm>
        <a:off x="0" y="70281"/>
        <a:ext cx="7315200" cy="1905750"/>
      </dsp:txXfrm>
    </dsp:sp>
    <dsp:sp modelId="{D8815EEF-E9C4-475D-A970-0FBE57B256A3}">
      <dsp:nvSpPr>
        <dsp:cNvPr id="0" name=""/>
        <dsp:cNvSpPr/>
      </dsp:nvSpPr>
      <dsp:spPr>
        <a:xfrm>
          <a:off x="365760" y="5168"/>
          <a:ext cx="5120640" cy="38983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en-US" sz="2000" b="1" kern="1200" dirty="0" smtClean="0">
              <a:latin typeface="Calibri" pitchFamily="34" charset="0"/>
              <a:cs typeface="Calibri" pitchFamily="34" charset="0"/>
            </a:rPr>
            <a:t>Key-Range Locks</a:t>
          </a:r>
          <a:endParaRPr lang="en-US" sz="2000" b="1" kern="1200" dirty="0">
            <a:latin typeface="Calibri" pitchFamily="34" charset="0"/>
            <a:cs typeface="Calibri" pitchFamily="34" charset="0"/>
          </a:endParaRPr>
        </a:p>
      </dsp:txBody>
      <dsp:txXfrm>
        <a:off x="365760" y="5168"/>
        <a:ext cx="5120640" cy="389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4/1/2013</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4/1/2013</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latin typeface="Book Antiqua" pitchFamily="18" charset="0"/>
              </a:rPr>
              <a:t>Session: 1</a:t>
            </a:r>
            <a:endParaRPr lang="en-US" sz="2800" b="1" dirty="0">
              <a:latin typeface="Book Antiqua" pitchFamily="18" charset="0"/>
            </a:endParaRPr>
          </a:p>
        </p:txBody>
      </p:sp>
      <p:sp>
        <p:nvSpPr>
          <p:cNvPr id="18" name="Text Box 11"/>
          <p:cNvSpPr txBox="1">
            <a:spLocks noChangeArrowheads="1"/>
          </p:cNvSpPr>
          <p:nvPr userDrawn="1"/>
        </p:nvSpPr>
        <p:spPr bwMode="auto">
          <a:xfrm>
            <a:off x="914400" y="4419600"/>
            <a:ext cx="73152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smtClean="0">
                <a:effectLst>
                  <a:reflection blurRad="6350" stA="55000" endA="300" endPos="45500" dir="5400000" sy="-100000" algn="bl" rotWithShape="0"/>
                </a:effectLst>
                <a:latin typeface="Book Antiqua" pitchFamily="18" charset="0"/>
              </a:rPr>
              <a:t>Introduction to the Web</a:t>
            </a:r>
            <a:endParaRPr lang="en-US" sz="4500" b="1" i="1" dirty="0">
              <a:effectLst>
                <a:reflection blurRad="6350" stA="55000" endA="300" endPos="45500" dir="5400000" sy="-100000" algn="bl" rotWithShape="0"/>
              </a:effectLst>
              <a:latin typeface="Book Antiqua" pitchFamily="18" charset="0"/>
            </a:endParaRPr>
          </a:p>
        </p:txBody>
      </p:sp>
      <p:pic>
        <p:nvPicPr>
          <p:cNvPr id="12" name="Picture 11" descr="SQL session page.tif"/>
          <p:cNvPicPr>
            <a:picLocks noChangeAspect="1"/>
          </p:cNvPicPr>
          <p:nvPr userDrawn="1"/>
        </p:nvPicPr>
        <p:blipFill>
          <a:blip r:embed="rId2" cstate="print"/>
          <a:stretch>
            <a:fillRect/>
          </a:stretch>
        </p:blipFill>
        <p:spPr>
          <a:xfrm>
            <a:off x="0" y="0"/>
            <a:ext cx="9144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2362200" y="2905780"/>
            <a:ext cx="21336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Session: 14</a:t>
            </a:r>
            <a:endParaRPr lang="en-US" sz="2800" b="1" dirty="0">
              <a:solidFill>
                <a:schemeClr val="bg1"/>
              </a:solidFill>
              <a:latin typeface="Book Antiqua" pitchFamily="18" charset="0"/>
            </a:endParaRPr>
          </a:p>
        </p:txBody>
      </p:sp>
      <p:sp>
        <p:nvSpPr>
          <p:cNvPr id="14" name="Text Box 13"/>
          <p:cNvSpPr txBox="1">
            <a:spLocks noChangeArrowheads="1"/>
          </p:cNvSpPr>
          <p:nvPr userDrawn="1"/>
        </p:nvSpPr>
        <p:spPr bwMode="auto">
          <a:xfrm>
            <a:off x="1905000" y="3810000"/>
            <a:ext cx="5334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smtClean="0">
                <a:solidFill>
                  <a:schemeClr val="bg1"/>
                </a:solidFill>
                <a:latin typeface="Book Antiqua" pitchFamily="18" charset="0"/>
              </a:rPr>
              <a:t>Transactions</a:t>
            </a:r>
            <a:endParaRPr lang="en-US" sz="2800" b="1" dirty="0">
              <a:solidFill>
                <a:schemeClr val="bg1"/>
              </a:solidFill>
              <a:latin typeface="Book Antiqua" pitchFamily="18" charset="0"/>
            </a:endParaRPr>
          </a:p>
        </p:txBody>
      </p:sp>
      <p:sp>
        <p:nvSpPr>
          <p:cNvPr id="7" name="Text Box 13"/>
          <p:cNvSpPr txBox="1">
            <a:spLocks noChangeArrowheads="1"/>
          </p:cNvSpPr>
          <p:nvPr userDrawn="1"/>
        </p:nvSpPr>
        <p:spPr bwMode="auto">
          <a:xfrm>
            <a:off x="2971800" y="1219200"/>
            <a:ext cx="54102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smtClean="0">
                <a:solidFill>
                  <a:schemeClr val="bg1"/>
                </a:solidFill>
                <a:latin typeface="Book Antiqua" pitchFamily="18" charset="0"/>
              </a:rPr>
              <a:t>Data Management Using Microsoft SQL Server</a:t>
            </a:r>
            <a:endParaRPr lang="en-US" sz="3600" b="1" dirty="0">
              <a:solidFill>
                <a:schemeClr val="bg1"/>
              </a:solidFill>
              <a:latin typeface="Book Antiqua"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Transactions / Session 14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Transactions / Session 14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Transactions / Session 14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Transactions / Session 14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p:txBody>
          <a:bodyPr/>
          <a:lstStyle>
            <a:lvl1pPr>
              <a:defRPr smtClean="0">
                <a:solidFill>
                  <a:schemeClr val="tx1"/>
                </a:solidFill>
              </a:defRPr>
            </a:lvl1pPr>
          </a:lstStyle>
          <a:p>
            <a:pPr>
              <a:defRPr/>
            </a:pPr>
            <a:r>
              <a:rPr lang="en-US" smtClean="0"/>
              <a:t>Transactions / Session 14 </a:t>
            </a:r>
            <a:endParaRPr lang="en-US" dirty="0"/>
          </a:p>
        </p:txBody>
      </p:sp>
      <p:sp>
        <p:nvSpPr>
          <p:cNvPr id="11" name="Title 1"/>
          <p:cNvSpPr>
            <a:spLocks noGrp="1"/>
          </p:cNvSpPr>
          <p:nvPr>
            <p:ph type="title" hasCustomPrompt="1"/>
          </p:nvPr>
        </p:nvSpPr>
        <p:spPr>
          <a:xfrm>
            <a:off x="1066800" y="228600"/>
            <a:ext cx="7620000" cy="411162"/>
          </a:xfrm>
          <a:noFill/>
          <a:ln>
            <a:noFill/>
          </a:ln>
          <a:effectLst>
            <a:glow rad="63500">
              <a:schemeClr val="accent4">
                <a:satMod val="175000"/>
                <a:alpha val="40000"/>
              </a:schemeClr>
            </a:glow>
          </a:effectLst>
        </p:spPr>
        <p:txBody>
          <a:bodyPr/>
          <a:lstStyle>
            <a:lvl1pPr algn="l">
              <a:defRPr sz="2800" b="1"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defRPr>
            </a:lvl1pPr>
          </a:lstStyle>
          <a:p>
            <a:r>
              <a:rPr lang="en-US" dirty="0" smtClean="0"/>
              <a:t>Click to add title</a:t>
            </a:r>
            <a:endParaRPr lang="en-US" dirty="0"/>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smtClean="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smtClean="0">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smtClean="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Transactions / Session 14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Transactions / Session 14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Transactions / Session 14 </a:t>
            </a:r>
            <a:endParaRPr lang="en-US"/>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Transactions / Session 14 </a:t>
            </a:r>
            <a:endParaRPr lang="en-US"/>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Transactions / Session 14 </a:t>
            </a:r>
            <a:endParaRPr lang="en-US"/>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Transactions / Session 14 </a:t>
            </a:r>
            <a:endParaRPr lang="en-US"/>
          </a:p>
        </p:txBody>
      </p:sp>
      <p:sp>
        <p:nvSpPr>
          <p:cNvPr id="5" name="Slide Number Placeholder 4"/>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Transactions / Session 14 </a:t>
            </a:r>
            <a:endParaRPr lang="en-US"/>
          </a:p>
        </p:txBody>
      </p:sp>
      <p:sp>
        <p:nvSpPr>
          <p:cNvPr id="4" name="Slide Number Placeholder 3"/>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914400"/>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ylindrical-data_2.png"/>
          <p:cNvPicPr>
            <a:picLocks noChangeAspect="1"/>
          </p:cNvPicPr>
          <p:nvPr userDrawn="1"/>
        </p:nvPicPr>
        <p:blipFill>
          <a:blip r:embed="rId4" cstate="print">
            <a:lum bright="5000" contrast="-6000"/>
          </a:blip>
          <a:stretch>
            <a:fillRect/>
          </a:stretch>
        </p:blipFill>
        <p:spPr>
          <a:xfrm>
            <a:off x="152400" y="0"/>
            <a:ext cx="762000" cy="914400"/>
          </a:xfrm>
          <a:prstGeom prst="rect">
            <a:avLst/>
          </a:prstGeom>
          <a:effectLst>
            <a:outerShdw blurRad="76200" dist="139700" sy="23000" kx="1200000" algn="br" rotWithShape="0">
              <a:prstClr val="black">
                <a:alpha val="20000"/>
              </a:prstClr>
            </a:outerShdw>
          </a:effectLst>
        </p:spPr>
      </p:pic>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304800" y="12192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smtClean="0"/>
              <a:t>Transactions / Session 14 </a:t>
            </a:r>
            <a:endParaRPr lang="en-US" dirty="0"/>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
        <p:nvSpPr>
          <p:cNvPr id="7" name="TextBox 6"/>
          <p:cNvSpPr txBox="1"/>
          <p:nvPr userDrawn="1"/>
        </p:nvSpPr>
        <p:spPr>
          <a:xfrm>
            <a:off x="228600" y="152400"/>
            <a:ext cx="685800" cy="646331"/>
          </a:xfrm>
          <a:prstGeom prst="rect">
            <a:avLst/>
          </a:prstGeom>
          <a:noFill/>
        </p:spPr>
        <p:txBody>
          <a:bodyPr wrap="square" rtlCol="0">
            <a:spAutoFit/>
          </a:bodyPr>
          <a:lstStyle/>
          <a:p>
            <a:pPr>
              <a:lnSpc>
                <a:spcPct val="100000"/>
              </a:lnSpc>
              <a:spcBef>
                <a:spcPts val="0"/>
              </a:spcBef>
            </a:pPr>
            <a:r>
              <a:rPr lang="en-US" sz="1200" b="1" i="0" dirty="0" smtClean="0">
                <a:solidFill>
                  <a:schemeClr val="accent3">
                    <a:lumMod val="50000"/>
                  </a:schemeClr>
                </a:solidFill>
                <a:effectLst/>
                <a:latin typeface="Tahoma" pitchFamily="34" charset="0"/>
                <a:ea typeface="Tahoma" pitchFamily="34" charset="0"/>
                <a:cs typeface="Tahoma" pitchFamily="34" charset="0"/>
              </a:rPr>
              <a:t>SQL Server 2012</a:t>
            </a:r>
            <a:endParaRPr lang="en-US" sz="1200" b="1" i="0" dirty="0">
              <a:solidFill>
                <a:schemeClr val="accent3">
                  <a:lumMod val="50000"/>
                </a:schemeClr>
              </a:solidFill>
              <a:effectLst/>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timing>
    <p:tnLst>
      <p:par>
        <p:cTn id="1" dur="indefinite" restart="never" nodeType="tmRoot"/>
      </p:par>
    </p:tnLst>
  </p:timing>
  <p:hf hdr="0" dt="0"/>
  <p:txStyles>
    <p:titleStyle>
      <a:lvl1pPr algn="r" rtl="0" eaLnBrk="0" fontAlgn="base" hangingPunct="0">
        <a:spcBef>
          <a:spcPct val="0"/>
        </a:spcBef>
        <a:spcAft>
          <a:spcPct val="0"/>
        </a:spcAft>
        <a:defRPr lang="en-US" sz="3200" b="1" i="0" kern="1200" cap="none" spc="0" baseline="0" dirty="0" smtClean="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Book Antiqua" pitchFamily="18"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36A2"/>
            </a:gs>
            <a:gs pos="50000">
              <a:schemeClr val="accent3">
                <a:lumMod val="40000"/>
                <a:lumOff val="60000"/>
              </a:schemeClr>
            </a:gs>
            <a:gs pos="100000">
              <a:schemeClr val="tx2">
                <a:lumMod val="20000"/>
                <a:lumOff val="80000"/>
              </a:schemeClr>
            </a:gs>
          </a:gsLst>
          <a:lin ang="4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Transactions / Session 14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sz="2300" dirty="0" smtClean="0"/>
              <a:t>Starting and Ending Sessions using Transact-SQL 1-11</a:t>
            </a:r>
            <a:endParaRPr lang="en-US" sz="2300"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One of the ways users can start and end transactions is by using Transact-SQL statements.</a:t>
              </a:r>
              <a:endParaRPr lang="en-US" sz="1800" kern="1200" dirty="0">
                <a:latin typeface="Calibri" pitchFamily="34" charset="0"/>
                <a:cs typeface="Calibri" pitchFamily="34" charset="0"/>
              </a:endParaRPr>
            </a:p>
          </p:txBody>
        </p:sp>
      </p:grpSp>
      <p:grpSp>
        <p:nvGrpSpPr>
          <p:cNvPr id="15" name="Group 14"/>
          <p:cNvGrpSpPr/>
          <p:nvPr/>
        </p:nvGrpSpPr>
        <p:grpSpPr>
          <a:xfrm>
            <a:off x="381000" y="21336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2133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Users can start a transaction in SQL Server in the implicit or explicit modes.</a:t>
            </a:r>
            <a:endParaRPr lang="en-US" sz="1800" kern="1200" dirty="0">
              <a:latin typeface="Calibri" pitchFamily="34" charset="0"/>
              <a:cs typeface="Calibri" pitchFamily="34" charset="0"/>
            </a:endParaRPr>
          </a:p>
        </p:txBody>
      </p:sp>
      <p:grpSp>
        <p:nvGrpSpPr>
          <p:cNvPr id="22" name="Group 21"/>
          <p:cNvGrpSpPr/>
          <p:nvPr/>
        </p:nvGrpSpPr>
        <p:grpSpPr>
          <a:xfrm>
            <a:off x="381000" y="3124200"/>
            <a:ext cx="8153400" cy="838200"/>
            <a:chOff x="0" y="1614759"/>
            <a:chExt cx="6096000" cy="1141920"/>
          </a:xfrm>
          <a:scene3d>
            <a:camera prst="orthographicFront"/>
            <a:lightRig rig="flat" dir="t"/>
          </a:scene3d>
        </p:grpSpPr>
        <p:sp>
          <p:nvSpPr>
            <p:cNvPr id="23" name="Rounded Rectangle 2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Explicit transaction mode starts a transaction by using a </a:t>
              </a:r>
              <a:r>
                <a:rPr lang="en-US" sz="1800" dirty="0" smtClean="0">
                  <a:latin typeface="Courier New" pitchFamily="49" charset="0"/>
                  <a:cs typeface="Courier New" pitchFamily="49" charset="0"/>
                </a:rPr>
                <a:t>BEGIN TRANSACTION</a:t>
              </a:r>
              <a:r>
                <a:rPr lang="en-US" sz="1800" dirty="0" smtClean="0">
                  <a:latin typeface="Calibri" pitchFamily="34" charset="0"/>
                  <a:cs typeface="Calibri" pitchFamily="34" charset="0"/>
                </a:rPr>
                <a:t> statement.</a:t>
              </a:r>
              <a:endParaRPr lang="en-US" sz="1800" kern="1200" dirty="0">
                <a:latin typeface="Calibri" pitchFamily="34" charset="0"/>
                <a:cs typeface="Calibri" pitchFamily="34" charset="0"/>
              </a:endParaRPr>
            </a:p>
          </p:txBody>
        </p:sp>
      </p:grpSp>
      <p:grpSp>
        <p:nvGrpSpPr>
          <p:cNvPr id="18" name="Group 17"/>
          <p:cNvGrpSpPr/>
          <p:nvPr/>
        </p:nvGrpSpPr>
        <p:grpSpPr>
          <a:xfrm>
            <a:off x="381000" y="4191000"/>
            <a:ext cx="8153400" cy="838200"/>
            <a:chOff x="0" y="1614759"/>
            <a:chExt cx="6096000" cy="1141920"/>
          </a:xfrm>
          <a:scene3d>
            <a:camera prst="orthographicFront"/>
            <a:lightRig rig="flat" dir="t"/>
          </a:scene3d>
        </p:grpSpPr>
        <p:sp>
          <p:nvSpPr>
            <p:cNvPr id="19" name="Rounded Rectangle 18"/>
            <p:cNvSpPr/>
            <p:nvPr/>
          </p:nvSpPr>
          <p:spPr>
            <a:xfrm>
              <a:off x="0" y="1614759"/>
              <a:ext cx="6096000" cy="1141920"/>
            </a:xfrm>
            <a:prstGeom prst="roundRect">
              <a:avLst/>
            </a:prstGeom>
            <a:solidFill>
              <a:schemeClr val="accent3">
                <a:lumMod val="50000"/>
              </a:schemeClr>
            </a:solidFill>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Users can end a transaction using the </a:t>
              </a:r>
              <a:r>
                <a:rPr lang="en-US" sz="1800" dirty="0" smtClean="0">
                  <a:latin typeface="Courier New" pitchFamily="49" charset="0"/>
                  <a:cs typeface="Courier New" pitchFamily="49" charset="0"/>
                </a:rPr>
                <a:t>ROLLBACK</a:t>
              </a:r>
              <a:r>
                <a:rPr lang="en-US" sz="1800" dirty="0" smtClean="0">
                  <a:latin typeface="Calibri" pitchFamily="34" charset="0"/>
                  <a:cs typeface="Calibri" pitchFamily="34" charset="0"/>
                </a:rPr>
                <a:t> or </a:t>
              </a:r>
              <a:r>
                <a:rPr lang="en-US" sz="1800" dirty="0" smtClean="0">
                  <a:latin typeface="Courier New" pitchFamily="49" charset="0"/>
                  <a:cs typeface="Courier New" pitchFamily="49" charset="0"/>
                </a:rPr>
                <a:t>COMMIT</a:t>
              </a:r>
              <a:r>
                <a:rPr lang="en-US" sz="1800" dirty="0" smtClean="0">
                  <a:latin typeface="Calibri" pitchFamily="34" charset="0"/>
                  <a:cs typeface="Calibri" pitchFamily="34" charset="0"/>
                </a:rPr>
                <a:t> statements.</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2-11</a:t>
            </a:r>
            <a:endParaRPr lang="en-US" sz="2300" dirty="0"/>
          </a:p>
        </p:txBody>
      </p:sp>
      <p:grpSp>
        <p:nvGrpSpPr>
          <p:cNvPr id="5" name="Group 7"/>
          <p:cNvGrpSpPr/>
          <p:nvPr/>
        </p:nvGrpSpPr>
        <p:grpSpPr>
          <a:xfrm>
            <a:off x="381000" y="1219200"/>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BEGIN TRANSACTION</a:t>
              </a:r>
              <a:r>
                <a:rPr lang="en-US" sz="1800" dirty="0" smtClean="0">
                  <a:latin typeface="Calibri" pitchFamily="34" charset="0"/>
                  <a:cs typeface="Calibri" pitchFamily="34" charset="0"/>
                </a:rPr>
                <a:t> statement marks the beginning point of an explicit or local transaction.</a:t>
              </a:r>
              <a:endParaRPr lang="en-US" sz="1800" kern="1200" dirty="0">
                <a:latin typeface="Calibri" pitchFamily="34" charset="0"/>
                <a:cs typeface="Calibri" pitchFamily="34" charset="0"/>
              </a:endParaRPr>
            </a:p>
          </p:txBody>
        </p:sp>
      </p:grpSp>
      <p:sp>
        <p:nvSpPr>
          <p:cNvPr id="16" name="TextBox 15"/>
          <p:cNvSpPr txBox="1"/>
          <p:nvPr/>
        </p:nvSpPr>
        <p:spPr>
          <a:xfrm>
            <a:off x="381000" y="2819162"/>
            <a:ext cx="8153400" cy="1600438"/>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BEGIN { TRAN | TRANSACTION }</a:t>
            </a:r>
          </a:p>
          <a:p>
            <a:pPr marL="341313" indent="-341313">
              <a:lnSpc>
                <a:spcPct val="100000"/>
              </a:lnSpc>
              <a:spcBef>
                <a:spcPts val="0"/>
              </a:spcBef>
            </a:pPr>
            <a:r>
              <a:rPr lang="en-US" dirty="0" smtClean="0">
                <a:cs typeface="Courier New" pitchFamily="49" charset="0"/>
              </a:rPr>
              <a:t>    </a:t>
            </a:r>
          </a:p>
          <a:p>
            <a:pPr marL="341313" indent="-341313">
              <a:lnSpc>
                <a:spcPct val="100000"/>
              </a:lnSpc>
              <a:spcBef>
                <a:spcPts val="0"/>
              </a:spcBef>
            </a:pPr>
            <a:r>
              <a:rPr lang="en-US" dirty="0" smtClean="0">
                <a:cs typeface="Courier New" pitchFamily="49" charset="0"/>
              </a:rPr>
              <a:t>[ { </a:t>
            </a:r>
            <a:r>
              <a:rPr lang="en-US" dirty="0" err="1" smtClean="0">
                <a:cs typeface="Courier New" pitchFamily="49" charset="0"/>
              </a:rPr>
              <a:t>transaction_name</a:t>
            </a:r>
            <a:r>
              <a:rPr lang="en-US" dirty="0" smtClean="0">
                <a:cs typeface="Courier New" pitchFamily="49" charset="0"/>
              </a:rPr>
              <a:t> | @</a:t>
            </a:r>
            <a:r>
              <a:rPr lang="en-US" dirty="0" err="1" smtClean="0">
                <a:cs typeface="Courier New" pitchFamily="49" charset="0"/>
              </a:rPr>
              <a:t>tran_name_variable</a:t>
            </a:r>
            <a:r>
              <a:rPr lang="en-US" dirty="0" smtClean="0">
                <a:cs typeface="Courier New" pitchFamily="49" charset="0"/>
              </a:rPr>
              <a:t> }</a:t>
            </a:r>
          </a:p>
          <a:p>
            <a:pPr marL="341313" indent="-341313">
              <a:lnSpc>
                <a:spcPct val="100000"/>
              </a:lnSpc>
              <a:spcBef>
                <a:spcPts val="0"/>
              </a:spcBef>
            </a:pPr>
            <a:r>
              <a:rPr lang="en-US" dirty="0" smtClean="0">
                <a:cs typeface="Courier New" pitchFamily="49" charset="0"/>
              </a:rPr>
              <a:t>      </a:t>
            </a:r>
          </a:p>
          <a:p>
            <a:pPr marL="341313" indent="-341313">
              <a:lnSpc>
                <a:spcPct val="100000"/>
              </a:lnSpc>
              <a:spcBef>
                <a:spcPts val="0"/>
              </a:spcBef>
            </a:pPr>
            <a:r>
              <a:rPr lang="en-US" dirty="0" smtClean="0">
                <a:cs typeface="Courier New" pitchFamily="49" charset="0"/>
              </a:rPr>
              <a:t>[ WITH MARK [ 'description' ] ]</a:t>
            </a:r>
          </a:p>
          <a:p>
            <a:pPr marL="341313" indent="-341313">
              <a:lnSpc>
                <a:spcPct val="100000"/>
              </a:lnSpc>
              <a:spcBef>
                <a:spcPts val="0"/>
              </a:spcBef>
            </a:pP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 ; ]</a:t>
            </a:r>
          </a:p>
        </p:txBody>
      </p:sp>
      <p:sp>
        <p:nvSpPr>
          <p:cNvPr id="11" name="Rounded Rectangle 10"/>
          <p:cNvSpPr/>
          <p:nvPr/>
        </p:nvSpPr>
        <p:spPr>
          <a:xfrm>
            <a:off x="533400" y="2209800"/>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sp>
        <p:nvSpPr>
          <p:cNvPr id="12" name="Rectangle 11"/>
          <p:cNvSpPr/>
          <p:nvPr/>
        </p:nvSpPr>
        <p:spPr>
          <a:xfrm>
            <a:off x="533400" y="4474018"/>
            <a:ext cx="7848600" cy="2059025"/>
          </a:xfrm>
          <a:prstGeom prst="rect">
            <a:avLst/>
          </a:prstGeom>
        </p:spPr>
        <p:txBody>
          <a:bodyPr wrap="square">
            <a:spAutoFit/>
          </a:bodyPr>
          <a:lstStyle/>
          <a:p>
            <a:r>
              <a:rPr lang="en-US" sz="1800" dirty="0" smtClean="0">
                <a:latin typeface="Calibri" pitchFamily="34" charset="0"/>
                <a:cs typeface="Calibri" pitchFamily="34" charset="0"/>
              </a:rPr>
              <a:t>where,</a:t>
            </a:r>
          </a:p>
          <a:p>
            <a:pPr marL="231775"/>
            <a:r>
              <a:rPr lang="en-US" sz="1800" dirty="0" err="1" smtClean="0">
                <a:cs typeface="Courier New" pitchFamily="49" charset="0"/>
              </a:rPr>
              <a:t>transaction_name</a:t>
            </a:r>
            <a:r>
              <a:rPr lang="en-US" sz="1800" dirty="0" smtClean="0">
                <a:latin typeface="Calibri" pitchFamily="34" charset="0"/>
                <a:cs typeface="Calibri" pitchFamily="34" charset="0"/>
              </a:rPr>
              <a:t>: specifies the name that is assigned to the transaction. It should follow the rules for identifiers and limit the identifiers that are 32 characters long.</a:t>
            </a:r>
          </a:p>
          <a:p>
            <a:pPr marL="231775"/>
            <a:r>
              <a:rPr lang="en-US" sz="1800" dirty="0" smtClean="0">
                <a:cs typeface="Courier New" pitchFamily="49" charset="0"/>
              </a:rPr>
              <a:t>@</a:t>
            </a:r>
            <a:r>
              <a:rPr lang="en-US" sz="1800" dirty="0" err="1" smtClean="0">
                <a:cs typeface="Courier New" pitchFamily="49" charset="0"/>
              </a:rPr>
              <a:t>tran_name_variable</a:t>
            </a:r>
            <a:r>
              <a:rPr lang="en-US" sz="1800" dirty="0" smtClean="0">
                <a:latin typeface="Calibri" pitchFamily="34" charset="0"/>
                <a:cs typeface="Calibri" pitchFamily="34" charset="0"/>
              </a:rPr>
              <a:t>: specifies the name of a user-defined variable that contains a valid transaction name.</a:t>
            </a:r>
          </a:p>
          <a:p>
            <a:pPr marL="231775"/>
            <a:r>
              <a:rPr lang="en-US" sz="1800" dirty="0" smtClean="0">
                <a:cs typeface="Courier New" pitchFamily="49" charset="0"/>
              </a:rPr>
              <a:t>WITH MARK['description']</a:t>
            </a:r>
            <a:r>
              <a:rPr lang="en-US" sz="1800" dirty="0" smtClean="0">
                <a:latin typeface="Calibri" pitchFamily="34" charset="0"/>
                <a:cs typeface="Calibri" pitchFamily="34" charset="0"/>
              </a:rPr>
              <a:t>: specifies the transaction that is marked in the log. The description string defines the mark.</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3-11</a:t>
            </a:r>
            <a:endParaRPr lang="en-US" sz="2300" dirty="0"/>
          </a:p>
        </p:txBody>
      </p:sp>
      <p:sp>
        <p:nvSpPr>
          <p:cNvPr id="5" name="TextBox 4"/>
          <p:cNvSpPr txBox="1"/>
          <p:nvPr/>
        </p:nvSpPr>
        <p:spPr>
          <a:xfrm>
            <a:off x="381000" y="10784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how to create and begin a transaction: </a:t>
            </a:r>
          </a:p>
        </p:txBody>
      </p:sp>
      <p:sp>
        <p:nvSpPr>
          <p:cNvPr id="7" name="TextBox 6"/>
          <p:cNvSpPr txBox="1"/>
          <p:nvPr/>
        </p:nvSpPr>
        <p:spPr>
          <a:xfrm>
            <a:off x="457200" y="1599962"/>
            <a:ext cx="8153400" cy="1600438"/>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USE AdventureWorks2012;</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DECLARE @</a:t>
            </a:r>
            <a:r>
              <a:rPr lang="en-US" dirty="0" err="1" smtClean="0">
                <a:cs typeface="Courier New" pitchFamily="49" charset="0"/>
              </a:rPr>
              <a:t>TranName</a:t>
            </a:r>
            <a:r>
              <a:rPr lang="en-US" dirty="0" smtClean="0">
                <a:cs typeface="Courier New" pitchFamily="49" charset="0"/>
              </a:rPr>
              <a:t> VARCHAR(30);</a:t>
            </a:r>
          </a:p>
          <a:p>
            <a:pPr marL="341313" indent="-341313">
              <a:lnSpc>
                <a:spcPct val="100000"/>
              </a:lnSpc>
              <a:spcBef>
                <a:spcPts val="0"/>
              </a:spcBef>
            </a:pPr>
            <a:r>
              <a:rPr lang="en-US" dirty="0" smtClean="0">
                <a:cs typeface="Courier New" pitchFamily="49" charset="0"/>
              </a:rPr>
              <a:t>SELECT @</a:t>
            </a:r>
            <a:r>
              <a:rPr lang="en-US" dirty="0" err="1" smtClean="0">
                <a:cs typeface="Courier New" pitchFamily="49" charset="0"/>
              </a:rPr>
              <a:t>TranName</a:t>
            </a:r>
            <a:r>
              <a:rPr lang="en-US" dirty="0" smtClean="0">
                <a:cs typeface="Courier New" pitchFamily="49" charset="0"/>
              </a:rPr>
              <a:t> = '</a:t>
            </a:r>
            <a:r>
              <a:rPr lang="en-US" dirty="0" err="1" smtClean="0">
                <a:cs typeface="Courier New" pitchFamily="49" charset="0"/>
              </a:rPr>
              <a:t>FirstTransaction</a:t>
            </a: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BEGIN TRANSACTION @</a:t>
            </a:r>
            <a:r>
              <a:rPr lang="en-US" dirty="0" err="1" smtClean="0">
                <a:cs typeface="Courier New" pitchFamily="49" charset="0"/>
              </a:rPr>
              <a:t>TranName</a:t>
            </a: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DELETE FROM </a:t>
            </a:r>
            <a:r>
              <a:rPr lang="en-US" dirty="0" err="1" smtClean="0">
                <a:cs typeface="Courier New" pitchFamily="49" charset="0"/>
              </a:rPr>
              <a:t>HumanResources.JobCandidate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WHERE </a:t>
            </a:r>
            <a:r>
              <a:rPr lang="en-US" dirty="0" err="1" smtClean="0">
                <a:cs typeface="Courier New" pitchFamily="49" charset="0"/>
              </a:rPr>
              <a:t>JobCandidateID</a:t>
            </a:r>
            <a:r>
              <a:rPr lang="en-US" dirty="0" smtClean="0">
                <a:cs typeface="Courier New" pitchFamily="49" charset="0"/>
              </a:rPr>
              <a:t> = 13;</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4-11</a:t>
            </a:r>
            <a:endParaRPr lang="en-US" sz="2300" dirty="0"/>
          </a:p>
        </p:txBody>
      </p:sp>
      <p:grpSp>
        <p:nvGrpSpPr>
          <p:cNvPr id="5" name="Group 7"/>
          <p:cNvGrpSpPr/>
          <p:nvPr/>
        </p:nvGrpSpPr>
        <p:grpSpPr>
          <a:xfrm>
            <a:off x="381000" y="1295400"/>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COMMIT TRANSACTION</a:t>
              </a:r>
              <a:r>
                <a:rPr lang="en-US" sz="1800" dirty="0" smtClean="0">
                  <a:latin typeface="Calibri" pitchFamily="34" charset="0"/>
                  <a:cs typeface="Calibri" pitchFamily="34" charset="0"/>
                </a:rPr>
                <a:t> statement marks an end of a successful implicit or explicit transaction.</a:t>
              </a:r>
              <a:endParaRPr lang="en-US" sz="1800" kern="1200" dirty="0">
                <a:latin typeface="Calibri" pitchFamily="34" charset="0"/>
                <a:cs typeface="Calibri" pitchFamily="34" charset="0"/>
              </a:endParaRPr>
            </a:p>
          </p:txBody>
        </p:sp>
      </p:grpSp>
      <p:sp>
        <p:nvSpPr>
          <p:cNvPr id="16" name="TextBox 15"/>
          <p:cNvSpPr txBox="1"/>
          <p:nvPr/>
        </p:nvSpPr>
        <p:spPr>
          <a:xfrm>
            <a:off x="381000" y="3134380"/>
            <a:ext cx="8153400" cy="523220"/>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COMMIT { TRAN | TRANSACTION } [ </a:t>
            </a:r>
            <a:r>
              <a:rPr lang="en-US" dirty="0" err="1" smtClean="0">
                <a:cs typeface="Courier New" pitchFamily="49" charset="0"/>
              </a:rPr>
              <a:t>transaction_name</a:t>
            </a:r>
            <a:r>
              <a:rPr lang="en-US" dirty="0" smtClean="0">
                <a:cs typeface="Courier New" pitchFamily="49" charset="0"/>
              </a:rPr>
              <a:t> | @</a:t>
            </a:r>
            <a:r>
              <a:rPr lang="en-US" dirty="0" err="1" smtClean="0">
                <a:cs typeface="Courier New" pitchFamily="49" charset="0"/>
              </a:rPr>
              <a:t>tran_name_variable</a:t>
            </a:r>
            <a:r>
              <a:rPr lang="en-US" dirty="0" smtClean="0">
                <a:cs typeface="Courier New" pitchFamily="49" charset="0"/>
              </a:rPr>
              <a:t> ] ]</a:t>
            </a:r>
          </a:p>
          <a:p>
            <a:pPr marL="341313" indent="-341313">
              <a:lnSpc>
                <a:spcPct val="100000"/>
              </a:lnSpc>
              <a:spcBef>
                <a:spcPts val="0"/>
              </a:spcBef>
            </a:pPr>
            <a:r>
              <a:rPr lang="en-US" dirty="0" smtClean="0">
                <a:cs typeface="Courier New" pitchFamily="49" charset="0"/>
              </a:rPr>
              <a:t>[ ; ]</a:t>
            </a:r>
          </a:p>
        </p:txBody>
      </p:sp>
      <p:sp>
        <p:nvSpPr>
          <p:cNvPr id="11" name="Rounded Rectangle 10"/>
          <p:cNvSpPr/>
          <p:nvPr/>
        </p:nvSpPr>
        <p:spPr>
          <a:xfrm>
            <a:off x="533400" y="2514600"/>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sp>
        <p:nvSpPr>
          <p:cNvPr id="12" name="Rectangle 11"/>
          <p:cNvSpPr/>
          <p:nvPr/>
        </p:nvSpPr>
        <p:spPr>
          <a:xfrm>
            <a:off x="533400" y="3884575"/>
            <a:ext cx="7848600" cy="2114425"/>
          </a:xfrm>
          <a:prstGeom prst="rect">
            <a:avLst/>
          </a:prstGeom>
        </p:spPr>
        <p:txBody>
          <a:bodyPr wrap="square">
            <a:spAutoFit/>
          </a:bodyPr>
          <a:lstStyle/>
          <a:p>
            <a:r>
              <a:rPr lang="en-US" sz="1800" dirty="0" smtClean="0">
                <a:latin typeface="Calibri" pitchFamily="34" charset="0"/>
                <a:cs typeface="Calibri" pitchFamily="34" charset="0"/>
              </a:rPr>
              <a:t>where,</a:t>
            </a:r>
          </a:p>
          <a:p>
            <a:pPr marL="177800"/>
            <a:r>
              <a:rPr lang="en-US" sz="1800" dirty="0" err="1" smtClean="0">
                <a:cs typeface="Courier New" pitchFamily="49" charset="0"/>
              </a:rPr>
              <a:t>transaction_name</a:t>
            </a:r>
            <a:r>
              <a:rPr lang="en-US" sz="1800" dirty="0" smtClean="0">
                <a:latin typeface="Calibri" pitchFamily="34" charset="0"/>
                <a:cs typeface="Calibri" pitchFamily="34" charset="0"/>
              </a:rPr>
              <a:t>: specifies the name that is assigned by the previous </a:t>
            </a:r>
            <a:r>
              <a:rPr lang="en-US" sz="1800" dirty="0" smtClean="0">
                <a:cs typeface="Courier New" pitchFamily="49" charset="0"/>
              </a:rPr>
              <a:t>BEGIN TRANSACTION </a:t>
            </a:r>
            <a:r>
              <a:rPr lang="en-US" sz="1800" dirty="0" smtClean="0">
                <a:latin typeface="Calibri" pitchFamily="34" charset="0"/>
                <a:cs typeface="Calibri" pitchFamily="34" charset="0"/>
              </a:rPr>
              <a:t>statement. It should follow the rules for identifiers and do not allow identifiers that are 32 characters long.</a:t>
            </a:r>
          </a:p>
          <a:p>
            <a:pPr marL="177800"/>
            <a:r>
              <a:rPr lang="en-US" sz="1800" dirty="0" smtClean="0">
                <a:cs typeface="Courier New" pitchFamily="49" charset="0"/>
              </a:rPr>
              <a:t>@</a:t>
            </a:r>
            <a:r>
              <a:rPr lang="en-US" sz="1800" dirty="0" err="1" smtClean="0">
                <a:cs typeface="Courier New" pitchFamily="49" charset="0"/>
              </a:rPr>
              <a:t>tran_name_variable</a:t>
            </a:r>
            <a:r>
              <a:rPr lang="en-US" sz="1800" dirty="0" smtClean="0">
                <a:latin typeface="Calibri" pitchFamily="34" charset="0"/>
                <a:cs typeface="Calibri" pitchFamily="34" charset="0"/>
              </a:rPr>
              <a:t>: specifies the name of a user-defined variable that contains a valid transaction name. The variable can be declared as </a:t>
            </a:r>
            <a:r>
              <a:rPr lang="en-US" sz="1800" dirty="0" smtClean="0">
                <a:cs typeface="Courier New" pitchFamily="49" charset="0"/>
              </a:rPr>
              <a:t>char</a:t>
            </a:r>
            <a:r>
              <a:rPr lang="en-US" sz="1800" dirty="0" smtClean="0">
                <a:latin typeface="Calibri" pitchFamily="34" charset="0"/>
                <a:cs typeface="Calibri" pitchFamily="34" charset="0"/>
              </a:rPr>
              <a:t>, </a:t>
            </a:r>
            <a:r>
              <a:rPr lang="en-US" sz="1800" dirty="0" err="1" smtClean="0">
                <a:cs typeface="Courier New" pitchFamily="49" charset="0"/>
              </a:rPr>
              <a:t>varchar</a:t>
            </a:r>
            <a:r>
              <a:rPr lang="en-US" sz="1800" dirty="0" smtClean="0">
                <a:latin typeface="Calibri" pitchFamily="34" charset="0"/>
                <a:cs typeface="Calibri" pitchFamily="34" charset="0"/>
              </a:rPr>
              <a:t>, </a:t>
            </a:r>
            <a:r>
              <a:rPr lang="en-US" sz="1800" dirty="0" err="1" smtClean="0">
                <a:cs typeface="Courier New" pitchFamily="49" charset="0"/>
              </a:rPr>
              <a:t>nchar</a:t>
            </a:r>
            <a:r>
              <a:rPr lang="en-US" sz="1800" dirty="0" smtClean="0">
                <a:latin typeface="Calibri" pitchFamily="34" charset="0"/>
                <a:cs typeface="Calibri" pitchFamily="34" charset="0"/>
              </a:rPr>
              <a:t>, or </a:t>
            </a:r>
            <a:r>
              <a:rPr lang="en-US" sz="1800" dirty="0" err="1" smtClean="0">
                <a:cs typeface="Courier New" pitchFamily="49" charset="0"/>
              </a:rPr>
              <a:t>nvarchar</a:t>
            </a:r>
            <a:r>
              <a:rPr lang="en-US" sz="1800" dirty="0" smtClean="0">
                <a:cs typeface="Courier New" pitchFamily="49" charset="0"/>
              </a:rPr>
              <a:t> </a:t>
            </a:r>
            <a:r>
              <a:rPr lang="en-US" sz="1800" dirty="0" smtClean="0">
                <a:latin typeface="Calibri" pitchFamily="34" charset="0"/>
                <a:cs typeface="Calibri" pitchFamily="34" charset="0"/>
              </a:rPr>
              <a:t>data type. If more than 32 characters are passed to the variable, then only 32 characters are used and the remaining characters will be truncated.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5-11</a:t>
            </a:r>
            <a:endParaRPr lang="en-US" sz="2300" dirty="0"/>
          </a:p>
        </p:txBody>
      </p:sp>
      <p:sp>
        <p:nvSpPr>
          <p:cNvPr id="5" name="TextBox 4"/>
          <p:cNvSpPr txBox="1"/>
          <p:nvPr/>
        </p:nvSpPr>
        <p:spPr>
          <a:xfrm>
            <a:off x="381000" y="10784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how to commit a transaction: </a:t>
            </a:r>
          </a:p>
        </p:txBody>
      </p:sp>
      <p:sp>
        <p:nvSpPr>
          <p:cNvPr id="7" name="TextBox 6"/>
          <p:cNvSpPr txBox="1"/>
          <p:nvPr/>
        </p:nvSpPr>
        <p:spPr>
          <a:xfrm>
            <a:off x="457200" y="1599962"/>
            <a:ext cx="8153400" cy="1600438"/>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BEGIN TRANSACTION;</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DELETE FROM </a:t>
            </a:r>
            <a:r>
              <a:rPr lang="en-US" dirty="0" err="1" smtClean="0">
                <a:cs typeface="Courier New" pitchFamily="49" charset="0"/>
              </a:rPr>
              <a:t>HumanResources.JobCandidate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WHERE </a:t>
            </a:r>
            <a:r>
              <a:rPr lang="en-US" dirty="0" err="1" smtClean="0">
                <a:cs typeface="Courier New" pitchFamily="49" charset="0"/>
              </a:rPr>
              <a:t>JobCandidateID</a:t>
            </a:r>
            <a:r>
              <a:rPr lang="en-US" dirty="0" smtClean="0">
                <a:cs typeface="Courier New" pitchFamily="49" charset="0"/>
              </a:rPr>
              <a:t> = 11;</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COMMIT TRANSACTION;</a:t>
            </a:r>
          </a:p>
          <a:p>
            <a:pPr marL="341313" indent="-341313">
              <a:lnSpc>
                <a:spcPct val="100000"/>
              </a:lnSpc>
              <a:spcBef>
                <a:spcPts val="0"/>
              </a:spcBef>
            </a:pPr>
            <a:r>
              <a:rPr lang="en-US" dirty="0" smtClean="0">
                <a:cs typeface="Courier New" pitchFamily="49" charset="0"/>
              </a:rPr>
              <a:t>GO</a:t>
            </a:r>
          </a:p>
        </p:txBody>
      </p:sp>
      <p:grpSp>
        <p:nvGrpSpPr>
          <p:cNvPr id="8" name="Group 7"/>
          <p:cNvGrpSpPr/>
          <p:nvPr/>
        </p:nvGrpSpPr>
        <p:grpSpPr>
          <a:xfrm>
            <a:off x="457200" y="3429000"/>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COMMIT WORK</a:t>
              </a:r>
              <a:r>
                <a:rPr lang="en-US" sz="1800" dirty="0" smtClean="0">
                  <a:latin typeface="Calibri" pitchFamily="34" charset="0"/>
                  <a:cs typeface="Calibri" pitchFamily="34" charset="0"/>
                </a:rPr>
                <a:t> statement marks the end of a transaction.</a:t>
              </a:r>
              <a:endParaRPr lang="en-US" sz="1800" kern="1200" dirty="0">
                <a:latin typeface="Calibri" pitchFamily="34" charset="0"/>
                <a:cs typeface="Calibri" pitchFamily="34" charset="0"/>
              </a:endParaRPr>
            </a:p>
          </p:txBody>
        </p:sp>
      </p:grpSp>
      <p:sp>
        <p:nvSpPr>
          <p:cNvPr id="11" name="TextBox 10"/>
          <p:cNvSpPr txBox="1"/>
          <p:nvPr/>
        </p:nvSpPr>
        <p:spPr>
          <a:xfrm>
            <a:off x="457200" y="4891106"/>
            <a:ext cx="81534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COMMIT [ WORK ]</a:t>
            </a:r>
          </a:p>
          <a:p>
            <a:r>
              <a:rPr lang="en-US" dirty="0" smtClean="0"/>
              <a:t>[ ; ]	</a:t>
            </a:r>
          </a:p>
        </p:txBody>
      </p:sp>
      <p:sp>
        <p:nvSpPr>
          <p:cNvPr id="12" name="Rounded Rectangle 11"/>
          <p:cNvSpPr/>
          <p:nvPr/>
        </p:nvSpPr>
        <p:spPr>
          <a:xfrm>
            <a:off x="609600" y="4281744"/>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sp>
        <p:nvSpPr>
          <p:cNvPr id="14" name="Wave 13"/>
          <p:cNvSpPr/>
          <p:nvPr/>
        </p:nvSpPr>
        <p:spPr>
          <a:xfrm>
            <a:off x="533400" y="5500944"/>
            <a:ext cx="8001000" cy="1066800"/>
          </a:xfrm>
          <a:prstGeom prst="wav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urier New" pitchFamily="49" charset="0"/>
                <a:cs typeface="Courier New" pitchFamily="49" charset="0"/>
              </a:rPr>
              <a:t>COMMIT TRANSACTION </a:t>
            </a:r>
            <a:r>
              <a:rPr lang="en-US" sz="1600" dirty="0" smtClean="0"/>
              <a:t>and </a:t>
            </a:r>
            <a:r>
              <a:rPr lang="en-US" sz="1600" dirty="0" smtClean="0">
                <a:latin typeface="Courier New" pitchFamily="49" charset="0"/>
                <a:cs typeface="Courier New" pitchFamily="49" charset="0"/>
              </a:rPr>
              <a:t>COMMIT WORK</a:t>
            </a:r>
            <a:r>
              <a:rPr lang="en-US" sz="1600" dirty="0" smtClean="0"/>
              <a:t> are identical except for the fact that </a:t>
            </a:r>
            <a:r>
              <a:rPr lang="en-US" sz="1600" dirty="0" smtClean="0">
                <a:latin typeface="Courier New" pitchFamily="49" charset="0"/>
                <a:cs typeface="Courier New" pitchFamily="49" charset="0"/>
              </a:rPr>
              <a:t>COMMIT TRANSACTION</a:t>
            </a:r>
            <a:r>
              <a:rPr lang="en-US" sz="1600" dirty="0" smtClean="0"/>
              <a:t> accepts a user-defined transaction name.</a:t>
            </a:r>
            <a:endParaRPr 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6-11</a:t>
            </a:r>
            <a:endParaRPr lang="en-US" sz="2300" dirty="0"/>
          </a:p>
        </p:txBody>
      </p:sp>
      <p:sp>
        <p:nvSpPr>
          <p:cNvPr id="5" name="TextBox 4"/>
          <p:cNvSpPr txBox="1"/>
          <p:nvPr/>
        </p:nvSpPr>
        <p:spPr>
          <a:xfrm>
            <a:off x="381000" y="19166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how to mark a transaction: </a:t>
            </a:r>
          </a:p>
        </p:txBody>
      </p:sp>
      <p:sp>
        <p:nvSpPr>
          <p:cNvPr id="7" name="TextBox 6"/>
          <p:cNvSpPr txBox="1"/>
          <p:nvPr/>
        </p:nvSpPr>
        <p:spPr>
          <a:xfrm>
            <a:off x="457200" y="2438162"/>
            <a:ext cx="8153400" cy="1600438"/>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BEGIN TRANSACTION </a:t>
            </a:r>
            <a:r>
              <a:rPr lang="en-US" dirty="0" err="1" smtClean="0">
                <a:cs typeface="Courier New" pitchFamily="49" charset="0"/>
              </a:rPr>
              <a:t>DeleteCandidate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WITH MARK </a:t>
            </a:r>
            <a:r>
              <a:rPr lang="en-US" dirty="0" err="1" smtClean="0">
                <a:cs typeface="Courier New" pitchFamily="49" charset="0"/>
              </a:rPr>
              <a:t>N'Deleting</a:t>
            </a:r>
            <a:r>
              <a:rPr lang="en-US" dirty="0" smtClean="0">
                <a:cs typeface="Courier New" pitchFamily="49" charset="0"/>
              </a:rPr>
              <a:t> a Job Candidate';</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DELETE FROM </a:t>
            </a:r>
            <a:r>
              <a:rPr lang="en-US" dirty="0" err="1" smtClean="0">
                <a:cs typeface="Courier New" pitchFamily="49" charset="0"/>
              </a:rPr>
              <a:t>HumanResources.JobCandidate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WHERE </a:t>
            </a:r>
            <a:r>
              <a:rPr lang="en-US" dirty="0" err="1" smtClean="0">
                <a:cs typeface="Courier New" pitchFamily="49" charset="0"/>
              </a:rPr>
              <a:t>JobCandidateID</a:t>
            </a:r>
            <a:r>
              <a:rPr lang="en-US" dirty="0" smtClean="0">
                <a:cs typeface="Courier New" pitchFamily="49" charset="0"/>
              </a:rPr>
              <a:t> = 11;</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COMMIT TRANSACTION </a:t>
            </a:r>
            <a:r>
              <a:rPr lang="en-US" dirty="0" err="1" smtClean="0">
                <a:cs typeface="Courier New" pitchFamily="49" charset="0"/>
              </a:rPr>
              <a:t>DeleteCandidate</a:t>
            </a:r>
            <a:r>
              <a:rPr lang="en-US" dirty="0" smtClean="0">
                <a:cs typeface="Courier New" pitchFamily="49" charset="0"/>
              </a:rPr>
              <a:t>;</a:t>
            </a:r>
          </a:p>
        </p:txBody>
      </p:sp>
      <p:grpSp>
        <p:nvGrpSpPr>
          <p:cNvPr id="6" name="Group 7"/>
          <p:cNvGrpSpPr/>
          <p:nvPr/>
        </p:nvGrpSpPr>
        <p:grpSpPr>
          <a:xfrm>
            <a:off x="457200" y="1128456"/>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Marking a Transaction</a:t>
              </a:r>
              <a:endParaRPr lang="en-US" sz="1800" b="1" kern="1200" dirty="0">
                <a:latin typeface="Calibri" pitchFamily="34" charset="0"/>
                <a:cs typeface="Calibri" pitchFamily="34" charset="0"/>
              </a:endParaRPr>
            </a:p>
          </p:txBody>
        </p:sp>
      </p:grpSp>
      <p:grpSp>
        <p:nvGrpSpPr>
          <p:cNvPr id="16" name="Group 7"/>
          <p:cNvGrpSpPr/>
          <p:nvPr/>
        </p:nvGrpSpPr>
        <p:grpSpPr>
          <a:xfrm>
            <a:off x="457200" y="4176456"/>
            <a:ext cx="8153400" cy="928944"/>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ROLLBACK TRANSACTION</a:t>
              </a:r>
              <a:r>
                <a:rPr lang="en-US" sz="1800" dirty="0" smtClean="0">
                  <a:latin typeface="Calibri" pitchFamily="34" charset="0"/>
                  <a:cs typeface="Calibri" pitchFamily="34" charset="0"/>
                </a:rPr>
                <a:t> - This transaction rolls back or cancels an implicit or explicit transaction to the starting point of the transaction, or to a </a:t>
              </a:r>
              <a:r>
                <a:rPr lang="en-US" sz="1800" dirty="0" err="1" smtClean="0">
                  <a:latin typeface="Calibri" pitchFamily="34" charset="0"/>
                  <a:cs typeface="Calibri" pitchFamily="34" charset="0"/>
                </a:rPr>
                <a:t>savepoint</a:t>
              </a:r>
              <a:r>
                <a:rPr lang="en-US" sz="1800" dirty="0" smtClean="0">
                  <a:latin typeface="Calibri" pitchFamily="34" charset="0"/>
                  <a:cs typeface="Calibri" pitchFamily="34" charset="0"/>
                </a:rPr>
                <a:t> in a transaction.</a:t>
              </a:r>
              <a:endParaRPr lang="en-US" sz="1800" kern="1200" dirty="0">
                <a:latin typeface="Calibri" pitchFamily="34" charset="0"/>
                <a:cs typeface="Calibri" pitchFamily="34" charset="0"/>
              </a:endParaRPr>
            </a:p>
          </p:txBody>
        </p:sp>
      </p:grpSp>
      <p:sp>
        <p:nvSpPr>
          <p:cNvPr id="19" name="TextBox 18"/>
          <p:cNvSpPr txBox="1"/>
          <p:nvPr/>
        </p:nvSpPr>
        <p:spPr>
          <a:xfrm>
            <a:off x="457200" y="5822924"/>
            <a:ext cx="8153400" cy="501676"/>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COMMIT [ WORK ]</a:t>
            </a:r>
          </a:p>
          <a:p>
            <a:r>
              <a:rPr lang="en-US" dirty="0" smtClean="0"/>
              <a:t>[ ; ]	</a:t>
            </a:r>
          </a:p>
        </p:txBody>
      </p:sp>
      <p:sp>
        <p:nvSpPr>
          <p:cNvPr id="20" name="Rounded Rectangle 19"/>
          <p:cNvSpPr/>
          <p:nvPr/>
        </p:nvSpPr>
        <p:spPr>
          <a:xfrm>
            <a:off x="609600" y="5213562"/>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7-11</a:t>
            </a:r>
            <a:endParaRPr lang="en-US" sz="2300" dirty="0"/>
          </a:p>
        </p:txBody>
      </p:sp>
      <p:grpSp>
        <p:nvGrpSpPr>
          <p:cNvPr id="8" name="Group 7"/>
          <p:cNvGrpSpPr/>
          <p:nvPr/>
        </p:nvGrpSpPr>
        <p:grpSpPr>
          <a:xfrm>
            <a:off x="457200" y="990600"/>
            <a:ext cx="8153400" cy="7620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700" dirty="0" smtClean="0">
                  <a:latin typeface="Courier New" pitchFamily="49" charset="0"/>
                  <a:cs typeface="Courier New" pitchFamily="49" charset="0"/>
                </a:rPr>
                <a:t>ROLLBACK TRANSACTION </a:t>
              </a:r>
              <a:r>
                <a:rPr lang="en-US" sz="1700" dirty="0" smtClean="0">
                  <a:latin typeface="Calibri" pitchFamily="34" charset="0"/>
                  <a:cs typeface="Calibri" pitchFamily="34" charset="0"/>
                </a:rPr>
                <a:t>- This transaction rolls back or cancels an implicit or explicit transaction to the starting point of the transaction, or to a </a:t>
              </a:r>
              <a:r>
                <a:rPr lang="en-US" sz="1700" dirty="0" err="1" smtClean="0">
                  <a:latin typeface="Calibri" pitchFamily="34" charset="0"/>
                  <a:cs typeface="Calibri" pitchFamily="34" charset="0"/>
                </a:rPr>
                <a:t>savepoint</a:t>
              </a:r>
              <a:r>
                <a:rPr lang="en-US" sz="1700" dirty="0" smtClean="0">
                  <a:latin typeface="Calibri" pitchFamily="34" charset="0"/>
                  <a:cs typeface="Calibri" pitchFamily="34" charset="0"/>
                </a:rPr>
                <a:t> in a transaction.</a:t>
              </a:r>
              <a:endParaRPr lang="en-US" sz="1700" kern="1200" dirty="0">
                <a:latin typeface="Calibri" pitchFamily="34" charset="0"/>
                <a:cs typeface="Calibri" pitchFamily="34" charset="0"/>
              </a:endParaRPr>
            </a:p>
          </p:txBody>
        </p:sp>
      </p:grpSp>
      <p:sp>
        <p:nvSpPr>
          <p:cNvPr id="19" name="TextBox 18"/>
          <p:cNvSpPr txBox="1"/>
          <p:nvPr/>
        </p:nvSpPr>
        <p:spPr>
          <a:xfrm>
            <a:off x="457200" y="2484668"/>
            <a:ext cx="8153400" cy="1018740"/>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ROLLBACK { TRAN | TRANSACTION }</a:t>
            </a:r>
          </a:p>
          <a:p>
            <a:r>
              <a:rPr lang="en-US" dirty="0" smtClean="0"/>
              <a:t>[ </a:t>
            </a:r>
            <a:r>
              <a:rPr lang="en-US" dirty="0" err="1" smtClean="0"/>
              <a:t>transaction_name</a:t>
            </a:r>
            <a:r>
              <a:rPr lang="en-US" dirty="0" smtClean="0"/>
              <a:t> | @</a:t>
            </a:r>
            <a:r>
              <a:rPr lang="en-US" dirty="0" err="1" smtClean="0"/>
              <a:t>tran_name_variable</a:t>
            </a:r>
            <a:endParaRPr lang="en-US" dirty="0" smtClean="0"/>
          </a:p>
          <a:p>
            <a:r>
              <a:rPr lang="en-US" dirty="0" smtClean="0"/>
              <a:t>| savepoint_name | @</a:t>
            </a:r>
            <a:r>
              <a:rPr lang="en-US" dirty="0" err="1" smtClean="0"/>
              <a:t>savepoint_variable</a:t>
            </a:r>
            <a:r>
              <a:rPr lang="en-US" dirty="0" smtClean="0"/>
              <a:t> ]</a:t>
            </a:r>
          </a:p>
          <a:p>
            <a:r>
              <a:rPr lang="en-US" dirty="0" smtClean="0"/>
              <a:t>[ ; ]	</a:t>
            </a:r>
          </a:p>
        </p:txBody>
      </p:sp>
      <p:sp>
        <p:nvSpPr>
          <p:cNvPr id="20" name="Rounded Rectangle 19"/>
          <p:cNvSpPr/>
          <p:nvPr/>
        </p:nvSpPr>
        <p:spPr>
          <a:xfrm>
            <a:off x="609600" y="1875306"/>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sp>
        <p:nvSpPr>
          <p:cNvPr id="15" name="Rectangle 14"/>
          <p:cNvSpPr/>
          <p:nvPr/>
        </p:nvSpPr>
        <p:spPr>
          <a:xfrm>
            <a:off x="533400" y="3657600"/>
            <a:ext cx="8153400" cy="2973122"/>
          </a:xfrm>
          <a:prstGeom prst="rect">
            <a:avLst/>
          </a:prstGeom>
        </p:spPr>
        <p:txBody>
          <a:bodyPr wrap="square">
            <a:spAutoFit/>
          </a:bodyPr>
          <a:lstStyle/>
          <a:p>
            <a:r>
              <a:rPr lang="en-US" sz="1800" dirty="0" smtClean="0">
                <a:latin typeface="Calibri" pitchFamily="34" charset="0"/>
                <a:cs typeface="Calibri" pitchFamily="34" charset="0"/>
              </a:rPr>
              <a:t>where,</a:t>
            </a:r>
          </a:p>
          <a:p>
            <a:pPr marL="231775"/>
            <a:r>
              <a:rPr lang="en-US" sz="1800" dirty="0" err="1" smtClean="0">
                <a:cs typeface="Courier New" pitchFamily="49" charset="0"/>
              </a:rPr>
              <a:t>transaction_name</a:t>
            </a:r>
            <a:r>
              <a:rPr lang="en-US" sz="1800" dirty="0" smtClean="0">
                <a:latin typeface="Calibri" pitchFamily="34" charset="0"/>
                <a:cs typeface="Calibri" pitchFamily="34" charset="0"/>
              </a:rPr>
              <a:t>: specifies the name that is assigned to the </a:t>
            </a:r>
            <a:r>
              <a:rPr lang="en-US" sz="1800" dirty="0" smtClean="0">
                <a:cs typeface="Courier New" pitchFamily="49" charset="0"/>
              </a:rPr>
              <a:t>BEGIN TRANSACTION</a:t>
            </a:r>
            <a:r>
              <a:rPr lang="en-US" sz="1800" dirty="0" smtClean="0">
                <a:latin typeface="Calibri" pitchFamily="34" charset="0"/>
                <a:cs typeface="Calibri" pitchFamily="34" charset="0"/>
              </a:rPr>
              <a:t> statement. It should confirm the rules for identifiers.</a:t>
            </a:r>
          </a:p>
          <a:p>
            <a:pPr marL="231775"/>
            <a:r>
              <a:rPr lang="en-US" sz="1800" dirty="0" smtClean="0">
                <a:cs typeface="Courier New" pitchFamily="49" charset="0"/>
              </a:rPr>
              <a:t>@</a:t>
            </a:r>
            <a:r>
              <a:rPr lang="en-US" sz="1800" dirty="0" err="1" smtClean="0">
                <a:cs typeface="Courier New" pitchFamily="49" charset="0"/>
              </a:rPr>
              <a:t>tran_name_variable</a:t>
            </a:r>
            <a:r>
              <a:rPr lang="en-US" sz="1800" dirty="0" smtClean="0">
                <a:latin typeface="Calibri" pitchFamily="34" charset="0"/>
                <a:cs typeface="Calibri" pitchFamily="34" charset="0"/>
              </a:rPr>
              <a:t>: specifies the name of a user-defined variable that contains a valid transaction name. The variable can be declared as </a:t>
            </a:r>
            <a:r>
              <a:rPr lang="en-US" sz="1800" dirty="0" smtClean="0">
                <a:cs typeface="Courier New" pitchFamily="49" charset="0"/>
              </a:rPr>
              <a:t>char</a:t>
            </a:r>
            <a:r>
              <a:rPr lang="en-US" sz="1800" dirty="0" smtClean="0">
                <a:latin typeface="Calibri" pitchFamily="34" charset="0"/>
                <a:cs typeface="Calibri" pitchFamily="34" charset="0"/>
              </a:rPr>
              <a:t>, </a:t>
            </a:r>
            <a:r>
              <a:rPr lang="en-US" sz="1800" dirty="0" err="1" smtClean="0">
                <a:cs typeface="Courier New" pitchFamily="49" charset="0"/>
              </a:rPr>
              <a:t>varchar</a:t>
            </a:r>
            <a:r>
              <a:rPr lang="en-US" sz="1800" dirty="0" smtClean="0">
                <a:latin typeface="Calibri" pitchFamily="34" charset="0"/>
                <a:cs typeface="Calibri" pitchFamily="34" charset="0"/>
              </a:rPr>
              <a:t>, </a:t>
            </a:r>
            <a:r>
              <a:rPr lang="en-US" sz="1800" dirty="0" err="1" smtClean="0">
                <a:cs typeface="Courier New" pitchFamily="49" charset="0"/>
              </a:rPr>
              <a:t>nchar</a:t>
            </a:r>
            <a:r>
              <a:rPr lang="en-US" sz="1800" dirty="0" smtClean="0">
                <a:latin typeface="Calibri" pitchFamily="34" charset="0"/>
                <a:cs typeface="Calibri" pitchFamily="34" charset="0"/>
              </a:rPr>
              <a:t>, or </a:t>
            </a:r>
            <a:r>
              <a:rPr lang="en-US" sz="1800" dirty="0" err="1" smtClean="0">
                <a:cs typeface="Courier New" pitchFamily="49" charset="0"/>
              </a:rPr>
              <a:t>nvarchar</a:t>
            </a:r>
            <a:r>
              <a:rPr lang="en-US" sz="1800" dirty="0" smtClean="0">
                <a:latin typeface="Calibri" pitchFamily="34" charset="0"/>
                <a:cs typeface="Calibri" pitchFamily="34" charset="0"/>
              </a:rPr>
              <a:t> data type.</a:t>
            </a:r>
          </a:p>
          <a:p>
            <a:pPr marL="231775"/>
            <a:r>
              <a:rPr lang="en-US" sz="1800" dirty="0" smtClean="0">
                <a:cs typeface="Courier New" pitchFamily="49" charset="0"/>
              </a:rPr>
              <a:t>savepoint_name</a:t>
            </a:r>
            <a:r>
              <a:rPr lang="en-US" sz="1800" dirty="0" smtClean="0">
                <a:latin typeface="Calibri" pitchFamily="34" charset="0"/>
                <a:cs typeface="Calibri" pitchFamily="34" charset="0"/>
              </a:rPr>
              <a:t>: specifies the savepoint_name from a </a:t>
            </a:r>
            <a:r>
              <a:rPr lang="en-US" sz="1800" dirty="0" smtClean="0">
                <a:cs typeface="Courier New" pitchFamily="49" charset="0"/>
              </a:rPr>
              <a:t>SAVE TRANSACTION </a:t>
            </a:r>
            <a:r>
              <a:rPr lang="en-US" sz="1800" dirty="0" smtClean="0">
                <a:latin typeface="Calibri" pitchFamily="34" charset="0"/>
                <a:cs typeface="Calibri" pitchFamily="34" charset="0"/>
              </a:rPr>
              <a:t>statement. Use savepoint_name only when a conditional rollback affects a part of a transaction.</a:t>
            </a:r>
          </a:p>
          <a:p>
            <a:pPr marL="231775"/>
            <a:r>
              <a:rPr lang="en-US" sz="1800" dirty="0" smtClean="0">
                <a:cs typeface="Courier New" pitchFamily="49" charset="0"/>
              </a:rPr>
              <a:t>@</a:t>
            </a:r>
            <a:r>
              <a:rPr lang="en-US" sz="1800" dirty="0" err="1" smtClean="0">
                <a:cs typeface="Courier New" pitchFamily="49" charset="0"/>
              </a:rPr>
              <a:t>savepoint_variable</a:t>
            </a:r>
            <a:r>
              <a:rPr lang="en-US" sz="1800" dirty="0" smtClean="0">
                <a:latin typeface="Calibri" pitchFamily="34" charset="0"/>
                <a:cs typeface="Calibri" pitchFamily="34" charset="0"/>
              </a:rPr>
              <a:t>: specifies the name of </a:t>
            </a:r>
            <a:r>
              <a:rPr lang="en-US" sz="1800" dirty="0" err="1" smtClean="0">
                <a:latin typeface="Calibri" pitchFamily="34" charset="0"/>
                <a:cs typeface="Calibri" pitchFamily="34" charset="0"/>
              </a:rPr>
              <a:t>savepoint</a:t>
            </a:r>
            <a:r>
              <a:rPr lang="en-US" sz="1800" dirty="0" smtClean="0">
                <a:latin typeface="Calibri" pitchFamily="34" charset="0"/>
                <a:cs typeface="Calibri" pitchFamily="34" charset="0"/>
              </a:rPr>
              <a:t> variable that contain a valid </a:t>
            </a:r>
            <a:r>
              <a:rPr lang="en-US" sz="1800" dirty="0" err="1" smtClean="0">
                <a:latin typeface="Calibri" pitchFamily="34" charset="0"/>
                <a:cs typeface="Calibri" pitchFamily="34" charset="0"/>
              </a:rPr>
              <a:t>savepoint</a:t>
            </a:r>
            <a:r>
              <a:rPr lang="en-US" sz="1800" dirty="0" smtClean="0">
                <a:latin typeface="Calibri" pitchFamily="34" charset="0"/>
                <a:cs typeface="Calibri" pitchFamily="34" charset="0"/>
              </a:rPr>
              <a:t> name. The variable can be declared as </a:t>
            </a:r>
            <a:r>
              <a:rPr lang="en-US" sz="1800" dirty="0" smtClean="0">
                <a:cs typeface="Courier New" pitchFamily="49" charset="0"/>
              </a:rPr>
              <a:t>char</a:t>
            </a:r>
            <a:r>
              <a:rPr lang="en-US" sz="1800" dirty="0" smtClean="0">
                <a:latin typeface="Calibri" pitchFamily="34" charset="0"/>
                <a:cs typeface="Calibri" pitchFamily="34" charset="0"/>
              </a:rPr>
              <a:t>, </a:t>
            </a:r>
            <a:r>
              <a:rPr lang="en-US" sz="1800" dirty="0" err="1" smtClean="0">
                <a:cs typeface="Courier New" pitchFamily="49" charset="0"/>
              </a:rPr>
              <a:t>varchar</a:t>
            </a:r>
            <a:r>
              <a:rPr lang="en-US" sz="1800" dirty="0" smtClean="0">
                <a:cs typeface="Courier New" pitchFamily="49" charset="0"/>
              </a:rPr>
              <a:t>,</a:t>
            </a:r>
            <a:r>
              <a:rPr lang="en-US" sz="1800" dirty="0" smtClean="0">
                <a:latin typeface="Calibri" pitchFamily="34" charset="0"/>
                <a:cs typeface="Calibri" pitchFamily="34" charset="0"/>
              </a:rPr>
              <a:t> </a:t>
            </a:r>
            <a:r>
              <a:rPr lang="en-US" sz="1800" dirty="0" err="1" smtClean="0">
                <a:cs typeface="Courier New" pitchFamily="49" charset="0"/>
              </a:rPr>
              <a:t>nchar</a:t>
            </a:r>
            <a:r>
              <a:rPr lang="en-US" sz="1800" dirty="0" smtClean="0">
                <a:latin typeface="Calibri" pitchFamily="34" charset="0"/>
                <a:cs typeface="Calibri" pitchFamily="34" charset="0"/>
              </a:rPr>
              <a:t>, or </a:t>
            </a:r>
            <a:r>
              <a:rPr lang="en-US" sz="1800" dirty="0" err="1" smtClean="0">
                <a:cs typeface="Courier New" pitchFamily="49" charset="0"/>
              </a:rPr>
              <a:t>nvarchar</a:t>
            </a:r>
            <a:r>
              <a:rPr lang="en-US" sz="1800" dirty="0" smtClean="0">
                <a:cs typeface="Courier New" pitchFamily="49" charset="0"/>
              </a:rPr>
              <a:t> </a:t>
            </a:r>
            <a:r>
              <a:rPr lang="en-US" sz="1800" dirty="0" smtClean="0">
                <a:latin typeface="Calibri" pitchFamily="34" charset="0"/>
                <a:cs typeface="Calibri" pitchFamily="34" charset="0"/>
              </a:rPr>
              <a:t>data type.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8-11</a:t>
            </a:r>
            <a:endParaRPr lang="en-US" sz="2300" dirty="0"/>
          </a:p>
        </p:txBody>
      </p:sp>
      <p:sp>
        <p:nvSpPr>
          <p:cNvPr id="5" name="TextBox 4"/>
          <p:cNvSpPr txBox="1"/>
          <p:nvPr/>
        </p:nvSpPr>
        <p:spPr>
          <a:xfrm>
            <a:off x="381000" y="10784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the use of </a:t>
            </a:r>
            <a:r>
              <a:rPr lang="en-US" sz="1800" dirty="0" smtClean="0">
                <a:cs typeface="Courier New" pitchFamily="49" charset="0"/>
              </a:rPr>
              <a:t>ROLLBACK</a:t>
            </a:r>
            <a:r>
              <a:rPr lang="en-US" sz="1800" dirty="0" smtClean="0">
                <a:latin typeface="Calibri" pitchFamily="34" charset="0"/>
                <a:cs typeface="Calibri" pitchFamily="34" charset="0"/>
              </a:rPr>
              <a:t>: </a:t>
            </a:r>
          </a:p>
        </p:txBody>
      </p:sp>
      <p:sp>
        <p:nvSpPr>
          <p:cNvPr id="7" name="TextBox 6"/>
          <p:cNvSpPr txBox="1"/>
          <p:nvPr/>
        </p:nvSpPr>
        <p:spPr>
          <a:xfrm>
            <a:off x="457200" y="1599962"/>
            <a:ext cx="8153400" cy="954107"/>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USE Sterling;</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CREATE TABLE </a:t>
            </a:r>
            <a:r>
              <a:rPr lang="en-US" dirty="0" err="1" smtClean="0">
                <a:cs typeface="Courier New" pitchFamily="49" charset="0"/>
              </a:rPr>
              <a:t>ValueTable</a:t>
            </a:r>
            <a:r>
              <a:rPr lang="en-US" dirty="0" smtClean="0">
                <a:cs typeface="Courier New" pitchFamily="49" charset="0"/>
              </a:rPr>
              <a:t> ([value] char)</a:t>
            </a:r>
          </a:p>
          <a:p>
            <a:pPr marL="341313" indent="-341313">
              <a:lnSpc>
                <a:spcPct val="100000"/>
              </a:lnSpc>
              <a:spcBef>
                <a:spcPts val="0"/>
              </a:spcBef>
            </a:pPr>
            <a:r>
              <a:rPr lang="en-US" dirty="0" smtClean="0">
                <a:cs typeface="Courier New" pitchFamily="49" charset="0"/>
              </a:rPr>
              <a:t>GO</a:t>
            </a:r>
          </a:p>
        </p:txBody>
      </p:sp>
      <p:sp>
        <p:nvSpPr>
          <p:cNvPr id="13" name="TextBox 12"/>
          <p:cNvSpPr txBox="1"/>
          <p:nvPr/>
        </p:nvSpPr>
        <p:spPr>
          <a:xfrm>
            <a:off x="381000" y="2858869"/>
            <a:ext cx="83058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a:t>
            </a:r>
            <a:r>
              <a:rPr lang="en-US" sz="1800" dirty="0" smtClean="0">
                <a:latin typeface="Calibri" pitchFamily="34" charset="0"/>
                <a:cs typeface="Calibri" pitchFamily="34" charset="0"/>
              </a:rPr>
              <a:t>shows a </a:t>
            </a:r>
            <a:r>
              <a:rPr lang="en-US" sz="1800" dirty="0" smtClean="0">
                <a:latin typeface="Calibri" pitchFamily="34" charset="0"/>
                <a:cs typeface="Calibri" pitchFamily="34" charset="0"/>
              </a:rPr>
              <a:t>transaction that inserts two records into </a:t>
            </a:r>
            <a:r>
              <a:rPr lang="en-US" sz="1800" dirty="0" err="1" smtClean="0">
                <a:cs typeface="Courier New" pitchFamily="49" charset="0"/>
              </a:rPr>
              <a:t>ValueTable</a:t>
            </a:r>
            <a:r>
              <a:rPr lang="en-US" sz="1800" dirty="0" smtClean="0">
                <a:latin typeface="Calibri" pitchFamily="34" charset="0"/>
                <a:cs typeface="Calibri" pitchFamily="34" charset="0"/>
              </a:rPr>
              <a:t>:</a:t>
            </a:r>
          </a:p>
        </p:txBody>
      </p:sp>
      <p:sp>
        <p:nvSpPr>
          <p:cNvPr id="15" name="TextBox 14"/>
          <p:cNvSpPr txBox="1"/>
          <p:nvPr/>
        </p:nvSpPr>
        <p:spPr>
          <a:xfrm>
            <a:off x="457200" y="3581400"/>
            <a:ext cx="8153400" cy="1600438"/>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BEGIN TRANSACTION</a:t>
            </a:r>
          </a:p>
          <a:p>
            <a:pPr marL="341313" indent="-341313">
              <a:lnSpc>
                <a:spcPct val="100000"/>
              </a:lnSpc>
              <a:spcBef>
                <a:spcPts val="0"/>
              </a:spcBef>
            </a:pPr>
            <a:r>
              <a:rPr lang="en-US" dirty="0" smtClean="0">
                <a:cs typeface="Courier New" pitchFamily="49" charset="0"/>
              </a:rPr>
              <a:t>INSERT INTO </a:t>
            </a:r>
            <a:r>
              <a:rPr lang="en-US" dirty="0" err="1" smtClean="0">
                <a:cs typeface="Courier New" pitchFamily="49" charset="0"/>
              </a:rPr>
              <a:t>ValueTable</a:t>
            </a:r>
            <a:r>
              <a:rPr lang="en-US" dirty="0" smtClean="0">
                <a:cs typeface="Courier New" pitchFamily="49" charset="0"/>
              </a:rPr>
              <a:t> VALUES('A');</a:t>
            </a:r>
          </a:p>
          <a:p>
            <a:pPr marL="341313" indent="-341313">
              <a:lnSpc>
                <a:spcPct val="100000"/>
              </a:lnSpc>
              <a:spcBef>
                <a:spcPts val="0"/>
              </a:spcBef>
            </a:pPr>
            <a:r>
              <a:rPr lang="en-US" dirty="0" smtClean="0">
                <a:cs typeface="Courier New" pitchFamily="49" charset="0"/>
              </a:rPr>
              <a:t>INSERT INTO </a:t>
            </a:r>
            <a:r>
              <a:rPr lang="en-US" dirty="0" err="1" smtClean="0">
                <a:cs typeface="Courier New" pitchFamily="49" charset="0"/>
              </a:rPr>
              <a:t>ValueTable</a:t>
            </a:r>
            <a:r>
              <a:rPr lang="en-US" dirty="0" smtClean="0">
                <a:cs typeface="Courier New" pitchFamily="49" charset="0"/>
              </a:rPr>
              <a:t> VALUES('B');</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ROLLBACK TRANSACTION</a:t>
            </a:r>
          </a:p>
          <a:p>
            <a:pPr marL="341313" indent="-341313">
              <a:lnSpc>
                <a:spcPct val="100000"/>
              </a:lnSpc>
              <a:spcBef>
                <a:spcPts val="0"/>
              </a:spcBef>
            </a:pPr>
            <a:r>
              <a:rPr lang="en-US" dirty="0" smtClean="0">
                <a:cs typeface="Courier New" pitchFamily="49" charset="0"/>
              </a:rPr>
              <a:t>INSERT INTO </a:t>
            </a:r>
            <a:r>
              <a:rPr lang="en-US" dirty="0" err="1" smtClean="0">
                <a:cs typeface="Courier New" pitchFamily="49" charset="0"/>
              </a:rPr>
              <a:t>ValueTable</a:t>
            </a:r>
            <a:r>
              <a:rPr lang="en-US" dirty="0" smtClean="0">
                <a:cs typeface="Courier New" pitchFamily="49" charset="0"/>
              </a:rPr>
              <a:t> VALUES('C');</a:t>
            </a:r>
          </a:p>
          <a:p>
            <a:pPr marL="341313" indent="-341313">
              <a:lnSpc>
                <a:spcPct val="100000"/>
              </a:lnSpc>
              <a:spcBef>
                <a:spcPts val="0"/>
              </a:spcBef>
            </a:pPr>
            <a:r>
              <a:rPr lang="en-US" dirty="0" smtClean="0">
                <a:cs typeface="Courier New" pitchFamily="49" charset="0"/>
              </a:rPr>
              <a:t>SELECT [value] FROM </a:t>
            </a:r>
            <a:r>
              <a:rPr lang="en-US" dirty="0" err="1" smtClean="0">
                <a:cs typeface="Courier New" pitchFamily="49" charset="0"/>
              </a:rPr>
              <a:t>ValueTable</a:t>
            </a:r>
            <a:r>
              <a:rPr lang="en-US" dirty="0" smtClean="0">
                <a:cs typeface="Courier New" pitchFamily="49" charset="0"/>
              </a:rPr>
              <a:t>;</a:t>
            </a:r>
          </a:p>
        </p:txBody>
      </p:sp>
      <p:sp>
        <p:nvSpPr>
          <p:cNvPr id="9" name="TextBox 8"/>
          <p:cNvSpPr txBox="1"/>
          <p:nvPr/>
        </p:nvSpPr>
        <p:spPr>
          <a:xfrm>
            <a:off x="381000" y="5373469"/>
            <a:ext cx="83058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Then, it rolls back the transaction and again inserts one record into </a:t>
            </a:r>
            <a:r>
              <a:rPr lang="en-US" sz="1800" dirty="0" err="1" smtClean="0">
                <a:cs typeface="Courier New" pitchFamily="49" charset="0"/>
              </a:rPr>
              <a:t>ValueTable</a:t>
            </a:r>
            <a:r>
              <a:rPr lang="en-US" sz="1800" dirty="0" smtClean="0">
                <a:latin typeface="Calibri" pitchFamily="34" charset="0"/>
                <a:cs typeface="Calibri" pitchFamily="34" charset="0"/>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9-11</a:t>
            </a:r>
            <a:endParaRPr lang="en-US" sz="2300" dirty="0"/>
          </a:p>
        </p:txBody>
      </p:sp>
      <p:grpSp>
        <p:nvGrpSpPr>
          <p:cNvPr id="5" name="Group 7"/>
          <p:cNvGrpSpPr/>
          <p:nvPr/>
        </p:nvGrpSpPr>
        <p:grpSpPr>
          <a:xfrm>
            <a:off x="457200" y="990600"/>
            <a:ext cx="8153400" cy="7620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ROLLBACK WORK</a:t>
              </a:r>
              <a:r>
                <a:rPr lang="en-US" sz="1800" dirty="0" smtClean="0">
                  <a:latin typeface="Calibri" pitchFamily="34" charset="0"/>
                  <a:cs typeface="Calibri" pitchFamily="34" charset="0"/>
                </a:rPr>
                <a:t> statement rolls back a user-specified transaction to the beginning of the transaction.</a:t>
              </a:r>
              <a:endParaRPr lang="en-US" sz="1800" kern="1200" dirty="0">
                <a:latin typeface="Calibri" pitchFamily="34" charset="0"/>
                <a:cs typeface="Calibri" pitchFamily="34" charset="0"/>
              </a:endParaRPr>
            </a:p>
          </p:txBody>
        </p:sp>
      </p:grpSp>
      <p:sp>
        <p:nvSpPr>
          <p:cNvPr id="19" name="TextBox 18"/>
          <p:cNvSpPr txBox="1"/>
          <p:nvPr/>
        </p:nvSpPr>
        <p:spPr>
          <a:xfrm>
            <a:off x="457200" y="2484668"/>
            <a:ext cx="81534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ROLLBACK [ WORK ]</a:t>
            </a:r>
          </a:p>
          <a:p>
            <a:r>
              <a:rPr lang="en-US" dirty="0" smtClean="0"/>
              <a:t>[ ; ]	</a:t>
            </a:r>
          </a:p>
        </p:txBody>
      </p:sp>
      <p:sp>
        <p:nvSpPr>
          <p:cNvPr id="20" name="Rounded Rectangle 19"/>
          <p:cNvSpPr/>
          <p:nvPr/>
        </p:nvSpPr>
        <p:spPr>
          <a:xfrm>
            <a:off x="609600" y="1875306"/>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pic>
        <p:nvPicPr>
          <p:cNvPr id="1026" name="Picture 2"/>
          <p:cNvPicPr>
            <a:picLocks noChangeAspect="1" noChangeArrowheads="1"/>
          </p:cNvPicPr>
          <p:nvPr/>
        </p:nvPicPr>
        <p:blipFill>
          <a:blip r:embed="rId2" cstate="print"/>
          <a:srcRect/>
          <a:stretch>
            <a:fillRect/>
          </a:stretch>
        </p:blipFill>
        <p:spPr bwMode="auto">
          <a:xfrm>
            <a:off x="2514600" y="3124200"/>
            <a:ext cx="5334000" cy="34292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10-11</a:t>
            </a:r>
            <a:endParaRPr lang="en-US" sz="2300" dirty="0"/>
          </a:p>
        </p:txBody>
      </p:sp>
      <p:grpSp>
        <p:nvGrpSpPr>
          <p:cNvPr id="5" name="Group 7"/>
          <p:cNvGrpSpPr/>
          <p:nvPr/>
        </p:nvGrpSpPr>
        <p:grpSpPr>
          <a:xfrm>
            <a:off x="457200" y="1066800"/>
            <a:ext cx="8153400" cy="7620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smtClean="0">
                  <a:latin typeface="Courier New" pitchFamily="49" charset="0"/>
                  <a:cs typeface="Courier New" pitchFamily="49" charset="0"/>
                </a:rPr>
                <a:t>SAVE TRANSACTION</a:t>
              </a:r>
              <a:r>
                <a:rPr lang="en-US" sz="1800" dirty="0" smtClean="0">
                  <a:latin typeface="Calibri" pitchFamily="34" charset="0"/>
                  <a:cs typeface="Calibri" pitchFamily="34" charset="0"/>
                </a:rPr>
                <a:t> </a:t>
              </a:r>
              <a:r>
                <a:rPr lang="en-US" sz="1800" dirty="0" smtClean="0"/>
                <a:t>statement</a:t>
              </a:r>
              <a:r>
                <a:rPr lang="en-US" sz="1800" dirty="0" smtClean="0">
                  <a:latin typeface="Calibri" pitchFamily="34" charset="0"/>
                  <a:cs typeface="Calibri" pitchFamily="34" charset="0"/>
                </a:rPr>
                <a:t> </a:t>
              </a:r>
              <a:r>
                <a:rPr lang="en-US" sz="1800" dirty="0" smtClean="0"/>
                <a:t>sets a </a:t>
              </a:r>
              <a:r>
                <a:rPr lang="en-US" sz="1800" dirty="0" err="1" smtClean="0"/>
                <a:t>savepoint</a:t>
              </a:r>
              <a:r>
                <a:rPr lang="en-US" sz="1800" dirty="0" smtClean="0"/>
                <a:t> within a transaction. </a:t>
              </a:r>
            </a:p>
          </p:txBody>
        </p:sp>
      </p:grpSp>
      <p:sp>
        <p:nvSpPr>
          <p:cNvPr id="19" name="TextBox 18"/>
          <p:cNvSpPr txBox="1"/>
          <p:nvPr/>
        </p:nvSpPr>
        <p:spPr>
          <a:xfrm>
            <a:off x="457200" y="2758766"/>
            <a:ext cx="8153400" cy="517834"/>
          </a:xfrm>
          <a:prstGeom prst="rect">
            <a:avLst/>
          </a:prstGeom>
          <a:solidFill>
            <a:schemeClr val="accent1">
              <a:lumMod val="60000"/>
              <a:lumOff val="40000"/>
            </a:schemeClr>
          </a:solidFill>
          <a:ln>
            <a:solidFill>
              <a:schemeClr val="tx1"/>
            </a:solidFill>
          </a:ln>
        </p:spPr>
        <p:txBody>
          <a:bodyPr wrap="square" rtlCol="0">
            <a:spAutoFit/>
          </a:bodyPr>
          <a:lstStyle/>
          <a:p>
            <a:r>
              <a:rPr lang="en-US" dirty="0" smtClean="0"/>
              <a:t>SAVE { TRAN | TRANSACTION } { savepoint_name | @</a:t>
            </a:r>
            <a:r>
              <a:rPr lang="en-US" dirty="0" err="1" smtClean="0"/>
              <a:t>savepoint_variable</a:t>
            </a:r>
            <a:r>
              <a:rPr lang="en-US" dirty="0" smtClean="0"/>
              <a:t> }</a:t>
            </a:r>
          </a:p>
          <a:p>
            <a:r>
              <a:rPr lang="en-US" dirty="0" smtClean="0"/>
              <a:t>[ ; ]	</a:t>
            </a:r>
          </a:p>
        </p:txBody>
      </p:sp>
      <p:sp>
        <p:nvSpPr>
          <p:cNvPr id="20" name="Rounded Rectangle 19"/>
          <p:cNvSpPr/>
          <p:nvPr/>
        </p:nvSpPr>
        <p:spPr>
          <a:xfrm>
            <a:off x="609600" y="2129879"/>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sp>
        <p:nvSpPr>
          <p:cNvPr id="11" name="Rectangle 10"/>
          <p:cNvSpPr/>
          <p:nvPr/>
        </p:nvSpPr>
        <p:spPr>
          <a:xfrm>
            <a:off x="533400" y="3531173"/>
            <a:ext cx="7848600" cy="1726627"/>
          </a:xfrm>
          <a:prstGeom prst="rect">
            <a:avLst/>
          </a:prstGeom>
        </p:spPr>
        <p:txBody>
          <a:bodyPr wrap="square">
            <a:spAutoFit/>
          </a:bodyPr>
          <a:lstStyle/>
          <a:p>
            <a:r>
              <a:rPr lang="en-US" sz="1800" dirty="0" smtClean="0">
                <a:latin typeface="Calibri" pitchFamily="34" charset="0"/>
                <a:cs typeface="Calibri" pitchFamily="34" charset="0"/>
              </a:rPr>
              <a:t>where,</a:t>
            </a:r>
          </a:p>
          <a:p>
            <a:pPr marL="231775"/>
            <a:r>
              <a:rPr lang="en-US" sz="1800" dirty="0" smtClean="0">
                <a:cs typeface="Courier New" pitchFamily="49" charset="0"/>
              </a:rPr>
              <a:t>savepoint_name</a:t>
            </a:r>
            <a:r>
              <a:rPr lang="en-US" sz="1800" dirty="0" smtClean="0">
                <a:latin typeface="Calibri" pitchFamily="34" charset="0"/>
                <a:cs typeface="Calibri" pitchFamily="34" charset="0"/>
              </a:rPr>
              <a:t>: specifies the </a:t>
            </a:r>
            <a:r>
              <a:rPr lang="en-US" sz="1800" dirty="0" smtClean="0">
                <a:cs typeface="Courier New" pitchFamily="49" charset="0"/>
              </a:rPr>
              <a:t>savepoint_name</a:t>
            </a:r>
            <a:r>
              <a:rPr lang="en-US" sz="1800" dirty="0" smtClean="0">
                <a:latin typeface="Calibri" pitchFamily="34" charset="0"/>
                <a:cs typeface="Calibri" pitchFamily="34" charset="0"/>
              </a:rPr>
              <a:t> assigned. These names conform to the rules of identifiers and are restricted to 32 characters.</a:t>
            </a:r>
          </a:p>
          <a:p>
            <a:pPr marL="231775"/>
            <a:r>
              <a:rPr lang="en-US" sz="1800" dirty="0" smtClean="0">
                <a:cs typeface="Courier New" pitchFamily="49" charset="0"/>
              </a:rPr>
              <a:t>@</a:t>
            </a:r>
            <a:r>
              <a:rPr lang="en-US" sz="1800" dirty="0" err="1" smtClean="0">
                <a:cs typeface="Courier New" pitchFamily="49" charset="0"/>
              </a:rPr>
              <a:t>savepoint_variable</a:t>
            </a:r>
            <a:r>
              <a:rPr lang="en-US" sz="1800" dirty="0" smtClean="0">
                <a:latin typeface="Calibri" pitchFamily="34" charset="0"/>
                <a:cs typeface="Calibri" pitchFamily="34" charset="0"/>
              </a:rPr>
              <a:t>: specifies the name of a user-defined variable that contain a valid </a:t>
            </a:r>
            <a:r>
              <a:rPr lang="en-US" sz="1800" dirty="0" err="1" smtClean="0">
                <a:latin typeface="Calibri" pitchFamily="34" charset="0"/>
                <a:cs typeface="Calibri" pitchFamily="34" charset="0"/>
              </a:rPr>
              <a:t>savepoint</a:t>
            </a:r>
            <a:r>
              <a:rPr lang="en-US" sz="1800" dirty="0" smtClean="0">
                <a:latin typeface="Calibri" pitchFamily="34" charset="0"/>
                <a:cs typeface="Calibri" pitchFamily="34" charset="0"/>
              </a:rPr>
              <a:t> name. The variable can be declared as </a:t>
            </a:r>
            <a:r>
              <a:rPr lang="en-US" sz="1800" dirty="0" smtClean="0">
                <a:cs typeface="Courier New" pitchFamily="49" charset="0"/>
              </a:rPr>
              <a:t>char</a:t>
            </a:r>
            <a:r>
              <a:rPr lang="en-US" sz="1800" dirty="0" smtClean="0">
                <a:latin typeface="Calibri" pitchFamily="34" charset="0"/>
                <a:cs typeface="Calibri" pitchFamily="34" charset="0"/>
              </a:rPr>
              <a:t>, </a:t>
            </a:r>
            <a:r>
              <a:rPr lang="en-US" sz="1800" dirty="0" err="1" smtClean="0">
                <a:cs typeface="Courier New" pitchFamily="49" charset="0"/>
              </a:rPr>
              <a:t>varchar</a:t>
            </a:r>
            <a:r>
              <a:rPr lang="en-US" sz="1800" dirty="0" smtClean="0">
                <a:latin typeface="Calibri" pitchFamily="34" charset="0"/>
                <a:cs typeface="Calibri" pitchFamily="34" charset="0"/>
              </a:rPr>
              <a:t>, </a:t>
            </a:r>
            <a:r>
              <a:rPr lang="en-US" sz="1800" dirty="0" err="1" smtClean="0">
                <a:cs typeface="Courier New" pitchFamily="49" charset="0"/>
              </a:rPr>
              <a:t>nchar</a:t>
            </a:r>
            <a:r>
              <a:rPr lang="en-US" sz="1800" dirty="0" smtClean="0">
                <a:latin typeface="Calibri" pitchFamily="34" charset="0"/>
                <a:cs typeface="Calibri" pitchFamily="34" charset="0"/>
              </a:rPr>
              <a:t>, or </a:t>
            </a:r>
            <a:r>
              <a:rPr lang="en-US" sz="1800" dirty="0" err="1" smtClean="0">
                <a:cs typeface="Courier New" pitchFamily="49" charset="0"/>
              </a:rPr>
              <a:t>nvarchar</a:t>
            </a:r>
            <a:r>
              <a:rPr lang="en-US" sz="1800" dirty="0" smtClean="0">
                <a:latin typeface="Calibri" pitchFamily="34" charset="0"/>
                <a:cs typeface="Calibri" pitchFamily="34" charset="0"/>
              </a:rPr>
              <a:t> data type. More than 32 characters are allowed to pass to the variables but only the first 32 characters are used.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304800" y="1143000"/>
            <a:ext cx="8229599" cy="3674852"/>
          </a:xfrm>
          <a:prstGeom prst="rect">
            <a:avLst/>
          </a:prstGeom>
          <a:noFill/>
        </p:spPr>
        <p:txBody>
          <a:bodyPr wrap="square" rtlCol="0">
            <a:spAutoFit/>
          </a:bodyPr>
          <a:lstStyle/>
          <a:p>
            <a:pPr marL="341313" indent="-341313">
              <a:buFont typeface="Calibri" pitchFamily="34" charset="0"/>
              <a:buChar char="●"/>
            </a:pPr>
            <a:r>
              <a:rPr lang="en-US" sz="2400" dirty="0" smtClean="0">
                <a:latin typeface="Calibri" pitchFamily="34" charset="0"/>
                <a:cs typeface="Calibri" pitchFamily="34" charset="0"/>
              </a:rPr>
              <a:t>Define and describe transactions</a:t>
            </a:r>
          </a:p>
          <a:p>
            <a:pPr marL="341313" indent="-341313">
              <a:buFont typeface="Calibri" pitchFamily="34" charset="0"/>
              <a:buChar char="●"/>
            </a:pPr>
            <a:r>
              <a:rPr lang="en-US" sz="2400" dirty="0" smtClean="0">
                <a:latin typeface="Calibri" pitchFamily="34" charset="0"/>
                <a:cs typeface="Calibri" pitchFamily="34" charset="0"/>
              </a:rPr>
              <a:t>Explain the procedure to implement transactions</a:t>
            </a:r>
          </a:p>
          <a:p>
            <a:pPr marL="341313" indent="-341313">
              <a:buFont typeface="Calibri" pitchFamily="34" charset="0"/>
              <a:buChar char="●"/>
            </a:pPr>
            <a:r>
              <a:rPr lang="en-US" sz="2400" dirty="0" smtClean="0">
                <a:latin typeface="Calibri" pitchFamily="34" charset="0"/>
                <a:cs typeface="Calibri" pitchFamily="34" charset="0"/>
              </a:rPr>
              <a:t>Explain the process of controlling transactions</a:t>
            </a:r>
          </a:p>
          <a:p>
            <a:pPr marL="341313" indent="-341313">
              <a:buFont typeface="Calibri" pitchFamily="34" charset="0"/>
              <a:buChar char="●"/>
            </a:pPr>
            <a:r>
              <a:rPr lang="en-US" sz="2400" dirty="0" smtClean="0">
                <a:latin typeface="Calibri" pitchFamily="34" charset="0"/>
                <a:cs typeface="Calibri" pitchFamily="34" charset="0"/>
              </a:rPr>
              <a:t>Explain the steps to mark a transaction</a:t>
            </a:r>
          </a:p>
          <a:p>
            <a:pPr marL="341313" indent="-341313">
              <a:buFont typeface="Calibri" pitchFamily="34" charset="0"/>
              <a:buChar char="●"/>
            </a:pPr>
            <a:r>
              <a:rPr lang="en-US" sz="2400" dirty="0" smtClean="0">
                <a:latin typeface="Calibri" pitchFamily="34" charset="0"/>
                <a:cs typeface="Calibri" pitchFamily="34" charset="0"/>
              </a:rPr>
              <a:t>Distinguish between implicit and explicit transactions</a:t>
            </a:r>
          </a:p>
          <a:p>
            <a:pPr marL="341313" indent="-341313">
              <a:buFont typeface="Calibri" pitchFamily="34" charset="0"/>
              <a:buChar char="●"/>
            </a:pPr>
            <a:r>
              <a:rPr lang="en-US" sz="2400" dirty="0" smtClean="0">
                <a:latin typeface="Calibri" pitchFamily="34" charset="0"/>
                <a:cs typeface="Calibri" pitchFamily="34" charset="0"/>
              </a:rPr>
              <a:t>Explain isolation levels</a:t>
            </a:r>
          </a:p>
          <a:p>
            <a:pPr marL="341313" indent="-341313">
              <a:buFont typeface="Calibri" pitchFamily="34" charset="0"/>
              <a:buChar char="●"/>
            </a:pPr>
            <a:r>
              <a:rPr lang="en-US" sz="2400" dirty="0" smtClean="0">
                <a:latin typeface="Calibri" pitchFamily="34" charset="0"/>
                <a:cs typeface="Calibri" pitchFamily="34" charset="0"/>
              </a:rPr>
              <a:t>Explain the scope and different types of locks</a:t>
            </a:r>
          </a:p>
          <a:p>
            <a:pPr marL="341313" indent="-341313">
              <a:buFont typeface="Calibri" pitchFamily="34" charset="0"/>
              <a:buChar char="●"/>
            </a:pPr>
            <a:r>
              <a:rPr lang="en-US" sz="2400" dirty="0" smtClean="0">
                <a:latin typeface="Calibri" pitchFamily="34" charset="0"/>
                <a:cs typeface="Calibri" pitchFamily="34" charset="0"/>
              </a:rPr>
              <a:t>Explain transaction management</a:t>
            </a:r>
          </a:p>
          <a:p>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300" smtClean="0"/>
              <a:t>Starting and Ending Sessions using Transact-SQL </a:t>
            </a:r>
            <a:r>
              <a:rPr lang="en-US" sz="2300" dirty="0" smtClean="0"/>
              <a:t>11-11</a:t>
            </a:r>
            <a:endParaRPr lang="en-US" sz="2300" dirty="0"/>
          </a:p>
        </p:txBody>
      </p:sp>
      <p:sp>
        <p:nvSpPr>
          <p:cNvPr id="5" name="TextBox 4"/>
          <p:cNvSpPr txBox="1"/>
          <p:nvPr/>
        </p:nvSpPr>
        <p:spPr>
          <a:xfrm>
            <a:off x="381000" y="1078468"/>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how to use a </a:t>
            </a:r>
            <a:r>
              <a:rPr lang="en-US" sz="1800" dirty="0" err="1" smtClean="0">
                <a:latin typeface="Calibri" pitchFamily="34" charset="0"/>
                <a:cs typeface="Calibri" pitchFamily="34" charset="0"/>
              </a:rPr>
              <a:t>savepoint</a:t>
            </a:r>
            <a:r>
              <a:rPr lang="en-US" sz="1800" dirty="0" smtClean="0">
                <a:latin typeface="Calibri" pitchFamily="34" charset="0"/>
                <a:cs typeface="Calibri" pitchFamily="34" charset="0"/>
              </a:rPr>
              <a:t> transaction: </a:t>
            </a:r>
          </a:p>
        </p:txBody>
      </p:sp>
      <p:sp>
        <p:nvSpPr>
          <p:cNvPr id="7" name="TextBox 6"/>
          <p:cNvSpPr txBox="1"/>
          <p:nvPr/>
        </p:nvSpPr>
        <p:spPr>
          <a:xfrm>
            <a:off x="457200" y="1599962"/>
            <a:ext cx="8153400" cy="3754874"/>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CREATE PROCEDURE </a:t>
            </a:r>
            <a:r>
              <a:rPr lang="en-US" dirty="0" err="1" smtClean="0">
                <a:cs typeface="Courier New" pitchFamily="49" charset="0"/>
              </a:rPr>
              <a:t>SaveTranExample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    </a:t>
            </a:r>
          </a:p>
          <a:p>
            <a:pPr marL="341313" indent="-341313">
              <a:lnSpc>
                <a:spcPct val="100000"/>
              </a:lnSpc>
              <a:spcBef>
                <a:spcPts val="0"/>
              </a:spcBef>
            </a:pPr>
            <a:r>
              <a:rPr lang="en-US" dirty="0" smtClean="0">
                <a:cs typeface="Courier New" pitchFamily="49" charset="0"/>
              </a:rPr>
              <a:t>@</a:t>
            </a:r>
            <a:r>
              <a:rPr lang="en-US" dirty="0" err="1" smtClean="0">
                <a:cs typeface="Courier New" pitchFamily="49" charset="0"/>
              </a:rPr>
              <a:t>InputCandidateID</a:t>
            </a:r>
            <a:r>
              <a:rPr lang="en-US" dirty="0" smtClean="0">
                <a:cs typeface="Courier New" pitchFamily="49" charset="0"/>
              </a:rPr>
              <a:t> INT</a:t>
            </a:r>
          </a:p>
          <a:p>
            <a:pPr marL="341313" indent="-341313">
              <a:lnSpc>
                <a:spcPct val="100000"/>
              </a:lnSpc>
              <a:spcBef>
                <a:spcPts val="0"/>
              </a:spcBef>
            </a:pPr>
            <a:r>
              <a:rPr lang="en-US" dirty="0" smtClean="0">
                <a:cs typeface="Courier New" pitchFamily="49" charset="0"/>
              </a:rPr>
              <a:t>AS</a:t>
            </a:r>
          </a:p>
          <a:p>
            <a:pPr marL="341313" indent="-341313">
              <a:lnSpc>
                <a:spcPct val="100000"/>
              </a:lnSpc>
              <a:spcBef>
                <a:spcPts val="0"/>
              </a:spcBef>
            </a:pPr>
            <a:r>
              <a:rPr lang="en-US" dirty="0" smtClean="0">
                <a:cs typeface="Courier New" pitchFamily="49" charset="0"/>
              </a:rPr>
              <a:t>DECLARE @</a:t>
            </a:r>
            <a:r>
              <a:rPr lang="en-US" dirty="0" err="1" smtClean="0">
                <a:cs typeface="Courier New" pitchFamily="49" charset="0"/>
              </a:rPr>
              <a:t>TranCounter</a:t>
            </a:r>
            <a:r>
              <a:rPr lang="en-US" dirty="0" smtClean="0">
                <a:cs typeface="Courier New" pitchFamily="49" charset="0"/>
              </a:rPr>
              <a:t> INT;</a:t>
            </a:r>
          </a:p>
          <a:p>
            <a:pPr marL="341313" indent="-341313">
              <a:lnSpc>
                <a:spcPct val="100000"/>
              </a:lnSpc>
              <a:spcBef>
                <a:spcPts val="0"/>
              </a:spcBef>
            </a:pPr>
            <a:r>
              <a:rPr lang="en-US" dirty="0" smtClean="0">
                <a:cs typeface="Courier New" pitchFamily="49" charset="0"/>
              </a:rPr>
              <a:t>SET @</a:t>
            </a:r>
            <a:r>
              <a:rPr lang="en-US" dirty="0" err="1" smtClean="0">
                <a:cs typeface="Courier New" pitchFamily="49" charset="0"/>
              </a:rPr>
              <a:t>TranCounter</a:t>
            </a:r>
            <a:r>
              <a:rPr lang="en-US" dirty="0" smtClean="0">
                <a:cs typeface="Courier New" pitchFamily="49" charset="0"/>
              </a:rPr>
              <a:t> = @@TRANCOUNT;</a:t>
            </a:r>
          </a:p>
          <a:p>
            <a:pPr marL="341313" indent="-341313">
              <a:lnSpc>
                <a:spcPct val="100000"/>
              </a:lnSpc>
              <a:spcBef>
                <a:spcPts val="0"/>
              </a:spcBef>
            </a:pPr>
            <a:r>
              <a:rPr lang="en-US" dirty="0" smtClean="0">
                <a:cs typeface="Courier New" pitchFamily="49" charset="0"/>
              </a:rPr>
              <a:t>IF @</a:t>
            </a:r>
            <a:r>
              <a:rPr lang="en-US" dirty="0" err="1" smtClean="0">
                <a:cs typeface="Courier New" pitchFamily="49" charset="0"/>
              </a:rPr>
              <a:t>TranCounter</a:t>
            </a:r>
            <a:r>
              <a:rPr lang="en-US" dirty="0" smtClean="0">
                <a:cs typeface="Courier New" pitchFamily="49" charset="0"/>
              </a:rPr>
              <a:t> &gt; 0</a:t>
            </a:r>
          </a:p>
          <a:p>
            <a:pPr marL="341313" indent="-341313">
              <a:lnSpc>
                <a:spcPct val="100000"/>
              </a:lnSpc>
              <a:spcBef>
                <a:spcPts val="0"/>
              </a:spcBef>
            </a:pPr>
            <a:r>
              <a:rPr lang="en-US" dirty="0" smtClean="0">
                <a:cs typeface="Courier New" pitchFamily="49" charset="0"/>
              </a:rPr>
              <a:t>    SAVE TRANSACTION </a:t>
            </a:r>
            <a:r>
              <a:rPr lang="en-US" dirty="0" err="1" smtClean="0">
                <a:cs typeface="Courier New" pitchFamily="49" charset="0"/>
              </a:rPr>
              <a:t>ProcedureSave</a:t>
            </a: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ELSE</a:t>
            </a:r>
          </a:p>
          <a:p>
            <a:pPr marL="341313" indent="-341313">
              <a:lnSpc>
                <a:spcPct val="100000"/>
              </a:lnSpc>
              <a:spcBef>
                <a:spcPts val="0"/>
              </a:spcBef>
            </a:pPr>
            <a:r>
              <a:rPr lang="en-US" dirty="0" smtClean="0">
                <a:cs typeface="Courier New" pitchFamily="49" charset="0"/>
              </a:rPr>
              <a:t>    BEGIN TRANSACTION;</a:t>
            </a:r>
          </a:p>
          <a:p>
            <a:pPr marL="341313" indent="-341313">
              <a:lnSpc>
                <a:spcPct val="100000"/>
              </a:lnSpc>
              <a:spcBef>
                <a:spcPts val="0"/>
              </a:spcBef>
            </a:pPr>
            <a:r>
              <a:rPr lang="en-US" dirty="0" smtClean="0">
                <a:cs typeface="Courier New" pitchFamily="49" charset="0"/>
              </a:rPr>
              <a:t>    DELETE </a:t>
            </a:r>
            <a:r>
              <a:rPr lang="en-US" dirty="0" err="1" smtClean="0">
                <a:cs typeface="Courier New" pitchFamily="49" charset="0"/>
              </a:rPr>
              <a:t>HumanResources.JobCandidate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        WHERE </a:t>
            </a:r>
            <a:r>
              <a:rPr lang="en-US" dirty="0" err="1" smtClean="0">
                <a:cs typeface="Courier New" pitchFamily="49" charset="0"/>
              </a:rPr>
              <a:t>JobCandidateID</a:t>
            </a:r>
            <a:r>
              <a:rPr lang="en-US" dirty="0" smtClean="0">
                <a:cs typeface="Courier New" pitchFamily="49" charset="0"/>
              </a:rPr>
              <a:t> = @</a:t>
            </a:r>
            <a:r>
              <a:rPr lang="en-US" dirty="0" err="1" smtClean="0">
                <a:cs typeface="Courier New" pitchFamily="49" charset="0"/>
              </a:rPr>
              <a:t>InputCandidateID</a:t>
            </a: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    IF @</a:t>
            </a:r>
            <a:r>
              <a:rPr lang="en-US" dirty="0" err="1" smtClean="0">
                <a:cs typeface="Courier New" pitchFamily="49" charset="0"/>
              </a:rPr>
              <a:t>TranCounter</a:t>
            </a:r>
            <a:r>
              <a:rPr lang="en-US" dirty="0" smtClean="0">
                <a:cs typeface="Courier New" pitchFamily="49" charset="0"/>
              </a:rPr>
              <a:t> = 0</a:t>
            </a:r>
          </a:p>
          <a:p>
            <a:pPr marL="341313" indent="-341313">
              <a:lnSpc>
                <a:spcPct val="100000"/>
              </a:lnSpc>
              <a:spcBef>
                <a:spcPts val="0"/>
              </a:spcBef>
            </a:pPr>
            <a:r>
              <a:rPr lang="en-US" dirty="0" smtClean="0">
                <a:cs typeface="Courier New" pitchFamily="49" charset="0"/>
              </a:rPr>
              <a:t>        COMMIT TRANSACTION;</a:t>
            </a:r>
          </a:p>
          <a:p>
            <a:pPr marL="341313" indent="-341313">
              <a:lnSpc>
                <a:spcPct val="100000"/>
              </a:lnSpc>
              <a:spcBef>
                <a:spcPts val="0"/>
              </a:spcBef>
            </a:pPr>
            <a:r>
              <a:rPr lang="en-US" dirty="0" smtClean="0">
                <a:cs typeface="Courier New" pitchFamily="49" charset="0"/>
              </a:rPr>
              <a:t>        IF @</a:t>
            </a:r>
            <a:r>
              <a:rPr lang="en-US" dirty="0" err="1" smtClean="0">
                <a:cs typeface="Courier New" pitchFamily="49" charset="0"/>
              </a:rPr>
              <a:t>TranCounter</a:t>
            </a:r>
            <a:r>
              <a:rPr lang="en-US" dirty="0" smtClean="0">
                <a:cs typeface="Courier New" pitchFamily="49" charset="0"/>
              </a:rPr>
              <a:t> = 1</a:t>
            </a:r>
          </a:p>
          <a:p>
            <a:pPr marL="341313" indent="-341313">
              <a:lnSpc>
                <a:spcPct val="100000"/>
              </a:lnSpc>
              <a:spcBef>
                <a:spcPts val="0"/>
              </a:spcBef>
            </a:pPr>
            <a:r>
              <a:rPr lang="en-US" dirty="0" smtClean="0">
                <a:cs typeface="Courier New" pitchFamily="49" charset="0"/>
              </a:rPr>
              <a:t>        ROLLBACK TRANSACTION </a:t>
            </a:r>
            <a:r>
              <a:rPr lang="en-US" dirty="0" err="1" smtClean="0">
                <a:cs typeface="Courier New" pitchFamily="49" charset="0"/>
              </a:rPr>
              <a:t>ProcedureSave</a:t>
            </a: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GO</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@@TRANCOUNT 1-2</a:t>
            </a:r>
            <a:endParaRPr lang="en-US" dirty="0"/>
          </a:p>
        </p:txBody>
      </p:sp>
      <p:grpSp>
        <p:nvGrpSpPr>
          <p:cNvPr id="6" name="Group 7"/>
          <p:cNvGrpSpPr/>
          <p:nvPr/>
        </p:nvGrpSpPr>
        <p:grpSpPr>
          <a:xfrm>
            <a:off x="457200" y="1128456"/>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ourier New" pitchFamily="49" charset="0"/>
                  <a:cs typeface="Courier New" pitchFamily="49" charset="0"/>
                </a:rPr>
                <a:t>@@TRANCOUNT</a:t>
              </a:r>
              <a:r>
                <a:rPr lang="en-US" sz="1800" dirty="0" smtClean="0">
                  <a:latin typeface="Calibri" pitchFamily="34" charset="0"/>
                  <a:cs typeface="Calibri" pitchFamily="34" charset="0"/>
                </a:rPr>
                <a:t> system function returns a number of </a:t>
              </a:r>
              <a:r>
                <a:rPr lang="en-US" sz="1800" dirty="0" smtClean="0">
                  <a:latin typeface="Courier New" pitchFamily="49" charset="0"/>
                  <a:cs typeface="Courier New" pitchFamily="49" charset="0"/>
                </a:rPr>
                <a:t>BEGIN TRANSACTION</a:t>
              </a:r>
              <a:r>
                <a:rPr lang="en-US" sz="1800" dirty="0" smtClean="0">
                  <a:latin typeface="Calibri" pitchFamily="34" charset="0"/>
                  <a:cs typeface="Calibri" pitchFamily="34" charset="0"/>
                </a:rPr>
                <a:t> statements that occur in the current connection.</a:t>
              </a:r>
              <a:endParaRPr lang="en-US" sz="1800" kern="1200" dirty="0">
                <a:latin typeface="Calibri" pitchFamily="34" charset="0"/>
                <a:cs typeface="Calibri" pitchFamily="34" charset="0"/>
              </a:endParaRPr>
            </a:p>
          </p:txBody>
        </p:sp>
      </p:grpSp>
      <p:sp>
        <p:nvSpPr>
          <p:cNvPr id="19" name="TextBox 18"/>
          <p:cNvSpPr txBox="1"/>
          <p:nvPr/>
        </p:nvSpPr>
        <p:spPr>
          <a:xfrm>
            <a:off x="457200" y="5670524"/>
            <a:ext cx="8153400" cy="243143"/>
          </a:xfrm>
          <a:prstGeom prst="rect">
            <a:avLst/>
          </a:prstGeom>
          <a:solidFill>
            <a:schemeClr val="accent1">
              <a:lumMod val="40000"/>
              <a:lumOff val="60000"/>
            </a:schemeClr>
          </a:solidFill>
          <a:ln>
            <a:solidFill>
              <a:schemeClr val="tx1"/>
            </a:solidFill>
          </a:ln>
        </p:spPr>
        <p:txBody>
          <a:bodyPr wrap="square" rtlCol="0">
            <a:spAutoFit/>
          </a:bodyPr>
          <a:lstStyle/>
          <a:p>
            <a:r>
              <a:rPr lang="en-US" dirty="0" smtClean="0"/>
              <a:t>@@TRANCOUNT	</a:t>
            </a:r>
          </a:p>
        </p:txBody>
      </p:sp>
      <p:sp>
        <p:nvSpPr>
          <p:cNvPr id="20" name="Rounded Rectangle 19"/>
          <p:cNvSpPr/>
          <p:nvPr/>
        </p:nvSpPr>
        <p:spPr>
          <a:xfrm>
            <a:off x="609600" y="5061162"/>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Syntax:</a:t>
            </a:r>
            <a:endParaRPr lang="en-US" sz="2000" b="1" dirty="0"/>
          </a:p>
        </p:txBody>
      </p:sp>
      <p:pic>
        <p:nvPicPr>
          <p:cNvPr id="2050" name="Picture 2"/>
          <p:cNvPicPr>
            <a:picLocks noChangeAspect="1" noChangeArrowheads="1"/>
          </p:cNvPicPr>
          <p:nvPr/>
        </p:nvPicPr>
        <p:blipFill>
          <a:blip r:embed="rId2" cstate="print"/>
          <a:srcRect/>
          <a:stretch>
            <a:fillRect/>
          </a:stretch>
        </p:blipFill>
        <p:spPr bwMode="auto">
          <a:xfrm>
            <a:off x="885825" y="2095500"/>
            <a:ext cx="7370763"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@@TRANCOUNT 2-2</a:t>
            </a:r>
            <a:endParaRPr lang="en-US" dirty="0"/>
          </a:p>
        </p:txBody>
      </p:sp>
      <p:sp>
        <p:nvSpPr>
          <p:cNvPr id="5" name="TextBox 4"/>
          <p:cNvSpPr txBox="1"/>
          <p:nvPr/>
        </p:nvSpPr>
        <p:spPr>
          <a:xfrm>
            <a:off x="381000" y="1066800"/>
            <a:ext cx="84582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shows the effect that nested </a:t>
            </a:r>
            <a:r>
              <a:rPr lang="en-US" sz="1800" dirty="0" smtClean="0">
                <a:cs typeface="Courier New" pitchFamily="49" charset="0"/>
              </a:rPr>
              <a:t>BEGIN</a:t>
            </a:r>
            <a:r>
              <a:rPr lang="en-US" sz="1800" dirty="0" smtClean="0">
                <a:latin typeface="Calibri" pitchFamily="34" charset="0"/>
                <a:cs typeface="Calibri" pitchFamily="34" charset="0"/>
              </a:rPr>
              <a:t> and </a:t>
            </a:r>
            <a:r>
              <a:rPr lang="en-US" sz="1800" dirty="0" smtClean="0">
                <a:cs typeface="Courier New" pitchFamily="49" charset="0"/>
              </a:rPr>
              <a:t>COMMIT</a:t>
            </a:r>
            <a:r>
              <a:rPr lang="en-US" sz="1800" dirty="0" smtClean="0">
                <a:latin typeface="Calibri" pitchFamily="34" charset="0"/>
                <a:cs typeface="Calibri" pitchFamily="34" charset="0"/>
              </a:rPr>
              <a:t> statements have on the </a:t>
            </a:r>
            <a:r>
              <a:rPr lang="en-US" sz="1800" dirty="0" smtClean="0">
                <a:cs typeface="Courier New" pitchFamily="49" charset="0"/>
              </a:rPr>
              <a:t>@@TRANCOUNT</a:t>
            </a:r>
            <a:r>
              <a:rPr lang="en-US" sz="1800" dirty="0" smtClean="0">
                <a:latin typeface="Calibri" pitchFamily="34" charset="0"/>
                <a:cs typeface="Calibri" pitchFamily="34" charset="0"/>
              </a:rPr>
              <a:t> variable: </a:t>
            </a:r>
          </a:p>
        </p:txBody>
      </p:sp>
      <p:sp>
        <p:nvSpPr>
          <p:cNvPr id="7" name="TextBox 6"/>
          <p:cNvSpPr txBox="1"/>
          <p:nvPr/>
        </p:nvSpPr>
        <p:spPr>
          <a:xfrm>
            <a:off x="457200" y="1752362"/>
            <a:ext cx="8153400" cy="2031325"/>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PRINT @@TRANCOUNT</a:t>
            </a:r>
          </a:p>
          <a:p>
            <a:pPr marL="341313" indent="-341313">
              <a:lnSpc>
                <a:spcPct val="100000"/>
              </a:lnSpc>
              <a:spcBef>
                <a:spcPts val="0"/>
              </a:spcBef>
            </a:pPr>
            <a:r>
              <a:rPr lang="en-US" dirty="0" smtClean="0">
                <a:cs typeface="Courier New" pitchFamily="49" charset="0"/>
              </a:rPr>
              <a:t>BEGIN TRAN</a:t>
            </a:r>
          </a:p>
          <a:p>
            <a:pPr marL="341313" indent="-341313">
              <a:lnSpc>
                <a:spcPct val="100000"/>
              </a:lnSpc>
              <a:spcBef>
                <a:spcPts val="0"/>
              </a:spcBef>
            </a:pPr>
            <a:r>
              <a:rPr lang="en-US" dirty="0" smtClean="0">
                <a:cs typeface="Courier New" pitchFamily="49" charset="0"/>
              </a:rPr>
              <a:t>  PRINT @@TRANCOUNT</a:t>
            </a:r>
          </a:p>
          <a:p>
            <a:pPr marL="341313" indent="-341313">
              <a:lnSpc>
                <a:spcPct val="100000"/>
              </a:lnSpc>
              <a:spcBef>
                <a:spcPts val="0"/>
              </a:spcBef>
            </a:pPr>
            <a:r>
              <a:rPr lang="en-US" dirty="0" smtClean="0">
                <a:cs typeface="Courier New" pitchFamily="49" charset="0"/>
              </a:rPr>
              <a:t>  BEGIN TRAN</a:t>
            </a:r>
          </a:p>
          <a:p>
            <a:pPr marL="341313" indent="-341313">
              <a:lnSpc>
                <a:spcPct val="100000"/>
              </a:lnSpc>
              <a:spcBef>
                <a:spcPts val="0"/>
              </a:spcBef>
            </a:pPr>
            <a:r>
              <a:rPr lang="en-US" dirty="0" smtClean="0">
                <a:cs typeface="Courier New" pitchFamily="49" charset="0"/>
              </a:rPr>
              <a:t>    PRINT @@TRANCOUNT</a:t>
            </a:r>
          </a:p>
          <a:p>
            <a:pPr marL="341313" indent="-341313">
              <a:lnSpc>
                <a:spcPct val="100000"/>
              </a:lnSpc>
              <a:spcBef>
                <a:spcPts val="0"/>
              </a:spcBef>
            </a:pPr>
            <a:r>
              <a:rPr lang="en-US" dirty="0" smtClean="0">
                <a:cs typeface="Courier New" pitchFamily="49" charset="0"/>
              </a:rPr>
              <a:t>  COMMIT</a:t>
            </a:r>
          </a:p>
          <a:p>
            <a:pPr marL="341313" indent="-341313">
              <a:lnSpc>
                <a:spcPct val="100000"/>
              </a:lnSpc>
              <a:spcBef>
                <a:spcPts val="0"/>
              </a:spcBef>
            </a:pPr>
            <a:r>
              <a:rPr lang="en-US" dirty="0" smtClean="0">
                <a:cs typeface="Courier New" pitchFamily="49" charset="0"/>
              </a:rPr>
              <a:t>  PRINT @@TRANCOUNT</a:t>
            </a:r>
          </a:p>
          <a:p>
            <a:pPr marL="341313" indent="-341313">
              <a:lnSpc>
                <a:spcPct val="100000"/>
              </a:lnSpc>
              <a:spcBef>
                <a:spcPts val="0"/>
              </a:spcBef>
            </a:pPr>
            <a:r>
              <a:rPr lang="en-US" dirty="0" smtClean="0">
                <a:cs typeface="Courier New" pitchFamily="49" charset="0"/>
              </a:rPr>
              <a:t>COMMIT</a:t>
            </a:r>
          </a:p>
          <a:p>
            <a:pPr marL="341313" indent="-341313">
              <a:lnSpc>
                <a:spcPct val="100000"/>
              </a:lnSpc>
              <a:spcBef>
                <a:spcPts val="0"/>
              </a:spcBef>
            </a:pPr>
            <a:r>
              <a:rPr lang="en-US" dirty="0" smtClean="0">
                <a:cs typeface="Courier New" pitchFamily="49" charset="0"/>
              </a:rPr>
              <a:t>PRINT @@TRANCOUNT</a:t>
            </a:r>
          </a:p>
        </p:txBody>
      </p:sp>
      <p:sp>
        <p:nvSpPr>
          <p:cNvPr id="20" name="Rounded Rectangle 19"/>
          <p:cNvSpPr/>
          <p:nvPr/>
        </p:nvSpPr>
        <p:spPr>
          <a:xfrm>
            <a:off x="533400" y="3962400"/>
            <a:ext cx="1524000" cy="457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000" b="1" dirty="0" smtClean="0"/>
              <a:t>Output:</a:t>
            </a:r>
            <a:endParaRPr lang="en-US" sz="2000" b="1" dirty="0"/>
          </a:p>
        </p:txBody>
      </p:sp>
      <p:pic>
        <p:nvPicPr>
          <p:cNvPr id="3074" name="Picture 2"/>
          <p:cNvPicPr>
            <a:picLocks noChangeAspect="1" noChangeArrowheads="1"/>
          </p:cNvPicPr>
          <p:nvPr/>
        </p:nvPicPr>
        <p:blipFill>
          <a:blip r:embed="rId2" cstate="print"/>
          <a:srcRect/>
          <a:stretch>
            <a:fillRect/>
          </a:stretch>
        </p:blipFill>
        <p:spPr bwMode="auto">
          <a:xfrm>
            <a:off x="2819400" y="3962400"/>
            <a:ext cx="2667000" cy="2724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Marking a Transaction 1-3</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Users can use transaction marks to recover the related updates made to two or more related databases.</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Marking related transactions on a routine basis in every single related database creates a sequence of common recovery points in a database.</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Marking a transaction is useful only when the user is willing to lose recently committed transactions or is testing related databases.</a:t>
            </a:r>
            <a:endParaRPr lang="en-US" sz="1800" kern="1200" dirty="0">
              <a:latin typeface="Calibri" pitchFamily="34" charset="0"/>
              <a:cs typeface="Calibri" pitchFamily="34" charset="0"/>
            </a:endParaRPr>
          </a:p>
        </p:txBody>
      </p:sp>
      <p:grpSp>
        <p:nvGrpSpPr>
          <p:cNvPr id="15" name="Group 17"/>
          <p:cNvGrpSpPr/>
          <p:nvPr/>
        </p:nvGrpSpPr>
        <p:grpSpPr>
          <a:xfrm>
            <a:off x="381000" y="4267200"/>
            <a:ext cx="8153400" cy="762000"/>
            <a:chOff x="0" y="267999"/>
            <a:chExt cx="6096000" cy="936000"/>
          </a:xfrm>
          <a:scene3d>
            <a:camera prst="orthographicFront"/>
            <a:lightRig rig="flat" dir="t"/>
          </a:scene3d>
        </p:grpSpPr>
        <p:sp>
          <p:nvSpPr>
            <p:cNvPr id="19" name="Rounded Rectangle 1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transaction marks are incorporated in log backups and are also recorded in the transaction log.</a:t>
            </a:r>
            <a:endParaRPr lang="en-US" sz="1800" kern="1200" dirty="0">
              <a:latin typeface="Calibri" pitchFamily="34" charset="0"/>
              <a:cs typeface="Calibri" pitchFamily="34" charset="0"/>
            </a:endParaRPr>
          </a:p>
        </p:txBody>
      </p:sp>
      <p:grpSp>
        <p:nvGrpSpPr>
          <p:cNvPr id="16" name="Group 21"/>
          <p:cNvGrpSpPr/>
          <p:nvPr/>
        </p:nvGrpSpPr>
        <p:grpSpPr>
          <a:xfrm>
            <a:off x="381000" y="5257800"/>
            <a:ext cx="8153400" cy="8382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4"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case of any disaster, user can restore each of the databases to the same transaction mark in order to recover them to a consistent point.</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Marking a Transaction </a:t>
            </a:r>
            <a:r>
              <a:rPr lang="en-US" dirty="0" smtClean="0"/>
              <a:t>2-3</a:t>
            </a:r>
            <a:endParaRPr lang="en-US" dirty="0"/>
          </a:p>
        </p:txBody>
      </p:sp>
      <p:graphicFrame>
        <p:nvGraphicFramePr>
          <p:cNvPr id="6" name="Diagram 5"/>
          <p:cNvGraphicFramePr/>
          <p:nvPr/>
        </p:nvGraphicFramePr>
        <p:xfrm>
          <a:off x="533400" y="1447800"/>
          <a:ext cx="77724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dirty="0" smtClean="0"/>
              <a:t>Marking a Transaction 3-3 </a:t>
            </a:r>
            <a:endParaRPr lang="en-US" dirty="0"/>
          </a:p>
        </p:txBody>
      </p:sp>
      <p:sp>
        <p:nvSpPr>
          <p:cNvPr id="5" name="TextBox 4"/>
          <p:cNvSpPr txBox="1"/>
          <p:nvPr/>
        </p:nvSpPr>
        <p:spPr>
          <a:xfrm>
            <a:off x="381000" y="1078468"/>
            <a:ext cx="7467600" cy="1477328"/>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For creating a marked transaction in a set of databases, the steps to be followed are as follows:</a:t>
            </a:r>
          </a:p>
          <a:p>
            <a:pPr marL="682625" indent="-341313">
              <a:lnSpc>
                <a:spcPct val="100000"/>
              </a:lnSpc>
              <a:spcBef>
                <a:spcPts val="0"/>
              </a:spcBef>
              <a:buFont typeface="Arial" pitchFamily="34" charset="0"/>
              <a:buChar char="•"/>
            </a:pPr>
            <a:r>
              <a:rPr lang="en-US" sz="1800" dirty="0" smtClean="0">
                <a:latin typeface="Calibri" pitchFamily="34" charset="0"/>
                <a:cs typeface="Calibri" pitchFamily="34" charset="0"/>
              </a:rPr>
              <a:t>Name the transaction in the </a:t>
            </a:r>
            <a:r>
              <a:rPr lang="en-US" sz="1800" dirty="0" smtClean="0">
                <a:cs typeface="Courier New" pitchFamily="49" charset="0"/>
              </a:rPr>
              <a:t>BEGIN TRANSACTION</a:t>
            </a:r>
            <a:r>
              <a:rPr lang="en-US" sz="1800" dirty="0" smtClean="0">
                <a:latin typeface="Calibri" pitchFamily="34" charset="0"/>
                <a:cs typeface="Calibri" pitchFamily="34" charset="0"/>
              </a:rPr>
              <a:t> statement and use the </a:t>
            </a:r>
            <a:r>
              <a:rPr lang="en-US" sz="1800" dirty="0" smtClean="0">
                <a:cs typeface="Courier New" pitchFamily="49" charset="0"/>
              </a:rPr>
              <a:t>WITH MARK</a:t>
            </a:r>
            <a:r>
              <a:rPr lang="en-US" sz="1800" dirty="0" smtClean="0">
                <a:latin typeface="Calibri" pitchFamily="34" charset="0"/>
                <a:cs typeface="Calibri" pitchFamily="34" charset="0"/>
              </a:rPr>
              <a:t> clause</a:t>
            </a:r>
          </a:p>
          <a:p>
            <a:pPr marL="682625" indent="-341313">
              <a:lnSpc>
                <a:spcPct val="100000"/>
              </a:lnSpc>
              <a:spcBef>
                <a:spcPts val="0"/>
              </a:spcBef>
              <a:buFont typeface="Arial" pitchFamily="34" charset="0"/>
              <a:buChar char="•"/>
            </a:pPr>
            <a:r>
              <a:rPr lang="en-US" sz="1800" dirty="0" smtClean="0">
                <a:latin typeface="Calibri" pitchFamily="34" charset="0"/>
                <a:cs typeface="Calibri" pitchFamily="34" charset="0"/>
              </a:rPr>
              <a:t>Execute an update against all of the databases in the set</a:t>
            </a:r>
          </a:p>
        </p:txBody>
      </p:sp>
      <p:sp>
        <p:nvSpPr>
          <p:cNvPr id="7" name="TextBox 6"/>
          <p:cNvSpPr txBox="1"/>
          <p:nvPr/>
        </p:nvSpPr>
        <p:spPr>
          <a:xfrm>
            <a:off x="762000" y="3328987"/>
            <a:ext cx="7696200" cy="2462213"/>
          </a:xfrm>
          <a:prstGeom prst="rect">
            <a:avLst/>
          </a:prstGeom>
          <a:solidFill>
            <a:schemeClr val="accent1">
              <a:lumMod val="60000"/>
              <a:lumOff val="40000"/>
            </a:schemeClr>
          </a:solidFill>
          <a:ln>
            <a:solidFill>
              <a:schemeClr val="tx1"/>
            </a:solidFill>
          </a:ln>
        </p:spPr>
        <p:txBody>
          <a:bodyPr wrap="square" rtlCol="0">
            <a:spAutoFit/>
          </a:bodyPr>
          <a:lstStyle/>
          <a:p>
            <a:pPr marL="341313" indent="-341313">
              <a:lnSpc>
                <a:spcPct val="100000"/>
              </a:lnSpc>
              <a:spcBef>
                <a:spcPts val="0"/>
              </a:spcBef>
            </a:pPr>
            <a:r>
              <a:rPr lang="en-US" dirty="0" smtClean="0">
                <a:cs typeface="Courier New" pitchFamily="49" charset="0"/>
              </a:rPr>
              <a:t>USE AdventureWorks2012</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BEGIN TRANSACTION </a:t>
            </a:r>
            <a:r>
              <a:rPr lang="en-US" dirty="0" err="1" smtClean="0">
                <a:cs typeface="Courier New" pitchFamily="49" charset="0"/>
              </a:rPr>
              <a:t>ListPriceUpdate</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  WITH MARK 'UPDATE Product list prices';</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UPDATE </a:t>
            </a:r>
            <a:r>
              <a:rPr lang="en-US" dirty="0" err="1" smtClean="0">
                <a:cs typeface="Courier New" pitchFamily="49" charset="0"/>
              </a:rPr>
              <a:t>Production.Product</a:t>
            </a:r>
            <a:endParaRPr lang="en-US" dirty="0" smtClean="0">
              <a:cs typeface="Courier New" pitchFamily="49" charset="0"/>
            </a:endParaRPr>
          </a:p>
          <a:p>
            <a:pPr marL="341313" indent="-341313">
              <a:lnSpc>
                <a:spcPct val="100000"/>
              </a:lnSpc>
              <a:spcBef>
                <a:spcPts val="0"/>
              </a:spcBef>
            </a:pPr>
            <a:r>
              <a:rPr lang="en-US" dirty="0" smtClean="0">
                <a:cs typeface="Courier New" pitchFamily="49" charset="0"/>
              </a:rPr>
              <a:t>  SET </a:t>
            </a:r>
            <a:r>
              <a:rPr lang="en-US" dirty="0" err="1" smtClean="0">
                <a:cs typeface="Courier New" pitchFamily="49" charset="0"/>
              </a:rPr>
              <a:t>ListPrice</a:t>
            </a:r>
            <a:r>
              <a:rPr lang="en-US" dirty="0" smtClean="0">
                <a:cs typeface="Courier New" pitchFamily="49" charset="0"/>
              </a:rPr>
              <a:t> = </a:t>
            </a:r>
            <a:r>
              <a:rPr lang="en-US" dirty="0" err="1" smtClean="0">
                <a:cs typeface="Courier New" pitchFamily="49" charset="0"/>
              </a:rPr>
              <a:t>ListPrice</a:t>
            </a:r>
            <a:r>
              <a:rPr lang="en-US" dirty="0" smtClean="0">
                <a:cs typeface="Courier New" pitchFamily="49" charset="0"/>
              </a:rPr>
              <a:t> * 1.20</a:t>
            </a:r>
          </a:p>
          <a:p>
            <a:pPr marL="341313" indent="-341313">
              <a:lnSpc>
                <a:spcPct val="100000"/>
              </a:lnSpc>
              <a:spcBef>
                <a:spcPts val="0"/>
              </a:spcBef>
            </a:pPr>
            <a:r>
              <a:rPr lang="en-US" dirty="0" smtClean="0">
                <a:cs typeface="Courier New" pitchFamily="49" charset="0"/>
              </a:rPr>
              <a:t>  WHERE </a:t>
            </a:r>
            <a:r>
              <a:rPr lang="en-US" dirty="0" err="1" smtClean="0">
                <a:cs typeface="Courier New" pitchFamily="49" charset="0"/>
              </a:rPr>
              <a:t>ProductNumber</a:t>
            </a:r>
            <a:r>
              <a:rPr lang="en-US" dirty="0" smtClean="0">
                <a:cs typeface="Courier New" pitchFamily="49" charset="0"/>
              </a:rPr>
              <a:t> LIKE 'BK-%';</a:t>
            </a:r>
          </a:p>
          <a:p>
            <a:pPr marL="341313" indent="-341313">
              <a:lnSpc>
                <a:spcPct val="100000"/>
              </a:lnSpc>
              <a:spcBef>
                <a:spcPts val="0"/>
              </a:spcBef>
            </a:pPr>
            <a:r>
              <a:rPr lang="en-US" dirty="0" smtClean="0">
                <a:cs typeface="Courier New" pitchFamily="49" charset="0"/>
              </a:rPr>
              <a:t>GO</a:t>
            </a:r>
          </a:p>
          <a:p>
            <a:pPr marL="341313" indent="-341313">
              <a:lnSpc>
                <a:spcPct val="100000"/>
              </a:lnSpc>
              <a:spcBef>
                <a:spcPts val="0"/>
              </a:spcBef>
            </a:pPr>
            <a:r>
              <a:rPr lang="en-US" dirty="0" smtClean="0">
                <a:cs typeface="Courier New" pitchFamily="49" charset="0"/>
              </a:rPr>
              <a:t>COMMIT TRANSACTION </a:t>
            </a:r>
            <a:r>
              <a:rPr lang="en-US" dirty="0" err="1" smtClean="0">
                <a:cs typeface="Courier New" pitchFamily="49" charset="0"/>
              </a:rPr>
              <a:t>ListPriceUpdate</a:t>
            </a:r>
            <a:r>
              <a:rPr lang="en-US" dirty="0" smtClean="0">
                <a:cs typeface="Courier New" pitchFamily="49" charset="0"/>
              </a:rPr>
              <a:t>;</a:t>
            </a:r>
          </a:p>
          <a:p>
            <a:pPr marL="341313" indent="-341313">
              <a:lnSpc>
                <a:spcPct val="100000"/>
              </a:lnSpc>
              <a:spcBef>
                <a:spcPts val="0"/>
              </a:spcBef>
            </a:pPr>
            <a:r>
              <a:rPr lang="en-US" dirty="0" smtClean="0">
                <a:cs typeface="Courier New" pitchFamily="49" charset="0"/>
              </a:rPr>
              <a:t>GO</a:t>
            </a:r>
          </a:p>
        </p:txBody>
      </p:sp>
      <p:sp>
        <p:nvSpPr>
          <p:cNvPr id="8" name="TextBox 7"/>
          <p:cNvSpPr txBox="1"/>
          <p:nvPr/>
        </p:nvSpPr>
        <p:spPr>
          <a:xfrm>
            <a:off x="381000" y="2477869"/>
            <a:ext cx="7467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code snippet demonstrates for creating a marked transaction in a set of databases: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z="2400" smtClean="0"/>
              <a:t>Difference Between Implicit and Explicit Transaction </a:t>
            </a:r>
            <a:endParaRPr lang="en-US" sz="2400" dirty="0"/>
          </a:p>
        </p:txBody>
      </p:sp>
      <p:sp>
        <p:nvSpPr>
          <p:cNvPr id="5" name="TextBox 4"/>
          <p:cNvSpPr txBox="1"/>
          <p:nvPr/>
        </p:nvSpPr>
        <p:spPr>
          <a:xfrm>
            <a:off x="533400" y="1066800"/>
            <a:ext cx="8229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a:t>
            </a:r>
            <a:r>
              <a:rPr lang="en-US" sz="1800" smtClean="0">
                <a:latin typeface="Calibri" pitchFamily="34" charset="0"/>
                <a:cs typeface="Calibri" pitchFamily="34" charset="0"/>
              </a:rPr>
              <a:t>table </a:t>
            </a:r>
            <a:r>
              <a:rPr lang="en-US" sz="1800" smtClean="0">
                <a:latin typeface="Calibri" pitchFamily="34" charset="0"/>
                <a:cs typeface="Calibri" pitchFamily="34" charset="0"/>
              </a:rPr>
              <a:t>lists </a:t>
            </a:r>
            <a:r>
              <a:rPr lang="en-US" sz="1800" dirty="0" smtClean="0">
                <a:latin typeface="Calibri" pitchFamily="34" charset="0"/>
                <a:cs typeface="Calibri" pitchFamily="34" charset="0"/>
              </a:rPr>
              <a:t>the differences between implicit and explicit transactions: </a:t>
            </a:r>
          </a:p>
        </p:txBody>
      </p:sp>
      <p:pic>
        <p:nvPicPr>
          <p:cNvPr id="5122" name="Picture 2"/>
          <p:cNvPicPr>
            <a:picLocks noChangeAspect="1" noChangeArrowheads="1"/>
          </p:cNvPicPr>
          <p:nvPr/>
        </p:nvPicPr>
        <p:blipFill>
          <a:blip r:embed="rId2" cstate="print"/>
          <a:srcRect/>
          <a:stretch>
            <a:fillRect/>
          </a:stretch>
        </p:blipFill>
        <p:spPr bwMode="auto">
          <a:xfrm>
            <a:off x="533400" y="1676400"/>
            <a:ext cx="8382000" cy="20146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Isolation Levels 1-2</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Transactions identify the isolation levels that define the degree to which one transaction must be isolated from the data modifications or resource that are made by the other transactions.</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one transaction changes a value and a second transaction reads the same value before the original change has been committed or rolled back, it is called as a dirty read.</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Isolation levels are defined in terms of which the concurrency side effects such as dirty reads are allowed.</a:t>
            </a:r>
            <a:endParaRPr lang="en-US" sz="1800" kern="1200" dirty="0">
              <a:latin typeface="Calibri" pitchFamily="34" charset="0"/>
              <a:cs typeface="Calibri" pitchFamily="34" charset="0"/>
            </a:endParaRPr>
          </a:p>
        </p:txBody>
      </p:sp>
      <p:grpSp>
        <p:nvGrpSpPr>
          <p:cNvPr id="15" name="Group 17"/>
          <p:cNvGrpSpPr/>
          <p:nvPr/>
        </p:nvGrpSpPr>
        <p:grpSpPr>
          <a:xfrm>
            <a:off x="381000" y="4267200"/>
            <a:ext cx="8153400" cy="762000"/>
            <a:chOff x="0" y="267999"/>
            <a:chExt cx="6096000" cy="936000"/>
          </a:xfrm>
          <a:scene3d>
            <a:camera prst="orthographicFront"/>
            <a:lightRig rig="flat" dir="t"/>
          </a:scene3d>
        </p:grpSpPr>
        <p:sp>
          <p:nvSpPr>
            <p:cNvPr id="19" name="Rounded Rectangle 1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transaction acquires an exclusive lock every time on each data that it modifies and it holds that lock until the transaction is completed, irrespective of the isolation level that is set for that transaction.</a:t>
            </a:r>
            <a:endParaRPr lang="en-US" sz="1800" kern="1200" dirty="0">
              <a:latin typeface="Calibri" pitchFamily="34" charset="0"/>
              <a:cs typeface="Calibri" pitchFamily="34" charset="0"/>
            </a:endParaRPr>
          </a:p>
        </p:txBody>
      </p:sp>
      <p:grpSp>
        <p:nvGrpSpPr>
          <p:cNvPr id="16" name="Group 21"/>
          <p:cNvGrpSpPr/>
          <p:nvPr/>
        </p:nvGrpSpPr>
        <p:grpSpPr>
          <a:xfrm>
            <a:off x="381000" y="5257800"/>
            <a:ext cx="8153400" cy="8382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4"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A lower isolation level increases the capability of several users to access data at the same time. A higher isolation level decreases the types of concurrency effects which user may encounter.</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dirty="0" smtClean="0"/>
              <a:t>Isolation Levels 2-2</a:t>
            </a:r>
            <a:endParaRPr lang="en-US" dirty="0"/>
          </a:p>
        </p:txBody>
      </p:sp>
      <p:sp>
        <p:nvSpPr>
          <p:cNvPr id="5" name="TextBox 4"/>
          <p:cNvSpPr txBox="1"/>
          <p:nvPr/>
        </p:nvSpPr>
        <p:spPr>
          <a:xfrm>
            <a:off x="533400" y="1066800"/>
            <a:ext cx="82296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lists the concurrency effects that are allowed by the different isolation levels:</a:t>
            </a:r>
          </a:p>
        </p:txBody>
      </p:sp>
      <p:pic>
        <p:nvPicPr>
          <p:cNvPr id="6146" name="Picture 2"/>
          <p:cNvPicPr>
            <a:picLocks noChangeAspect="1" noChangeArrowheads="1"/>
          </p:cNvPicPr>
          <p:nvPr/>
        </p:nvPicPr>
        <p:blipFill>
          <a:blip r:embed="rId2" cstate="print"/>
          <a:srcRect/>
          <a:stretch>
            <a:fillRect/>
          </a:stretch>
        </p:blipFill>
        <p:spPr bwMode="auto">
          <a:xfrm>
            <a:off x="533400" y="2057400"/>
            <a:ext cx="8135335" cy="1790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Scope and Different Types of Locks 1-6 </a:t>
            </a:r>
            <a:endParaRPr lang="en-US" dirty="0"/>
          </a:p>
        </p:txBody>
      </p:sp>
      <p:sp>
        <p:nvSpPr>
          <p:cNvPr id="5" name="TextBox 4"/>
          <p:cNvSpPr txBox="1"/>
          <p:nvPr/>
        </p:nvSpPr>
        <p:spPr>
          <a:xfrm>
            <a:off x="533400" y="21336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lists the </a:t>
            </a:r>
            <a:r>
              <a:rPr lang="sv-SE" sz="1800" dirty="0" smtClean="0">
                <a:latin typeface="Calibri" pitchFamily="34" charset="0"/>
                <a:cs typeface="Calibri" pitchFamily="34" charset="0"/>
              </a:rPr>
              <a:t>lock modes </a:t>
            </a:r>
            <a:r>
              <a:rPr lang="en-US" sz="1800" dirty="0" smtClean="0">
                <a:latin typeface="Calibri" pitchFamily="34" charset="0"/>
                <a:cs typeface="Calibri" pitchFamily="34" charset="0"/>
              </a:rPr>
              <a:t>used by the Database Engine: </a:t>
            </a:r>
          </a:p>
        </p:txBody>
      </p:sp>
      <p:grpSp>
        <p:nvGrpSpPr>
          <p:cNvPr id="9" name="Group 7"/>
          <p:cNvGrpSpPr/>
          <p:nvPr/>
        </p:nvGrpSpPr>
        <p:grpSpPr>
          <a:xfrm>
            <a:off x="457200" y="1128456"/>
            <a:ext cx="8153400" cy="7620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SQL Server Database Engine locks the resources that use different lock modes, which determine the resources that are accessible to concurrent transactions.</a:t>
              </a:r>
              <a:endParaRPr lang="en-US" sz="1800" kern="1200" dirty="0">
                <a:latin typeface="Calibri" pitchFamily="34" charset="0"/>
                <a:cs typeface="Calibri" pitchFamily="34" charset="0"/>
              </a:endParaRPr>
            </a:p>
          </p:txBody>
        </p:sp>
      </p:grpSp>
      <p:pic>
        <p:nvPicPr>
          <p:cNvPr id="2050" name="Picture 2"/>
          <p:cNvPicPr>
            <a:picLocks noChangeAspect="1" noChangeArrowheads="1"/>
          </p:cNvPicPr>
          <p:nvPr/>
        </p:nvPicPr>
        <p:blipFill>
          <a:blip r:embed="rId2" cstate="print"/>
          <a:srcRect/>
          <a:stretch>
            <a:fillRect/>
          </a:stretch>
        </p:blipFill>
        <p:spPr bwMode="auto">
          <a:xfrm>
            <a:off x="461181" y="2781300"/>
            <a:ext cx="8225619" cy="2095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TextBox 4"/>
          <p:cNvSpPr txBox="1"/>
          <p:nvPr/>
        </p:nvSpPr>
        <p:spPr>
          <a:xfrm>
            <a:off x="304800" y="1143000"/>
            <a:ext cx="8229599" cy="313932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transaction is </a:t>
            </a:r>
          </a:p>
          <a:p>
            <a:pPr marL="798513" lvl="1" indent="-341313">
              <a:lnSpc>
                <a:spcPct val="100000"/>
              </a:lnSpc>
              <a:spcBef>
                <a:spcPts val="0"/>
              </a:spcBef>
              <a:buFont typeface="Arial" pitchFamily="34" charset="0"/>
              <a:buChar char="•"/>
            </a:pPr>
            <a:r>
              <a:rPr lang="en-US" sz="1800" dirty="0" smtClean="0">
                <a:latin typeface="Calibri" pitchFamily="34" charset="0"/>
                <a:cs typeface="Calibri" pitchFamily="34" charset="0"/>
              </a:rPr>
              <a:t>a single unit of work. </a:t>
            </a:r>
          </a:p>
          <a:p>
            <a:pPr marL="798513" lvl="1" indent="-341313">
              <a:lnSpc>
                <a:spcPct val="100000"/>
              </a:lnSpc>
              <a:spcBef>
                <a:spcPts val="0"/>
              </a:spcBef>
              <a:buFont typeface="Arial" pitchFamily="34" charset="0"/>
              <a:buChar char="•"/>
            </a:pPr>
            <a:r>
              <a:rPr lang="en-US" sz="1800" dirty="0" smtClean="0">
                <a:latin typeface="Calibri" pitchFamily="34" charset="0"/>
                <a:cs typeface="Calibri" pitchFamily="34" charset="0"/>
              </a:rPr>
              <a:t>is successful only when all data modifications that are made in a transaction are committed and are saved in the database permanently. </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If the transaction is rolled back or cancelled, then it means that the transaction has encountered errors and there are no changes made to the contents of the database.</a:t>
            </a:r>
          </a:p>
          <a:p>
            <a:pPr marL="341313" indent="-341313">
              <a:lnSpc>
                <a:spcPct val="100000"/>
              </a:lnSpc>
              <a:spcBef>
                <a:spcPts val="0"/>
              </a:spcBef>
              <a:buFont typeface="Wingdings" pitchFamily="2" charset="2"/>
              <a:buChar char="Ø"/>
            </a:pPr>
            <a:endParaRPr lang="en-US" sz="1800" dirty="0" smtClean="0">
              <a:latin typeface="Calibri" pitchFamily="34" charset="0"/>
              <a:cs typeface="Calibri" pitchFamily="34" charset="0"/>
            </a:endParaRP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A transaction can be either committed or rolled back.</a:t>
            </a:r>
          </a:p>
          <a:p>
            <a:pPr>
              <a:lnSpc>
                <a:spcPct val="100000"/>
              </a:lnSpc>
              <a:spcBef>
                <a:spcPts val="0"/>
              </a:spcBef>
            </a:pPr>
            <a:endParaRPr lang="en-US" sz="18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Scope and Different Types of Locks </a:t>
            </a:r>
            <a:r>
              <a:rPr lang="en-US" dirty="0" smtClean="0"/>
              <a:t>2-6</a:t>
            </a:r>
            <a:endParaRPr lang="en-US" dirty="0"/>
          </a:p>
        </p:txBody>
      </p:sp>
      <p:graphicFrame>
        <p:nvGraphicFramePr>
          <p:cNvPr id="8" name="Diagram 7"/>
          <p:cNvGraphicFramePr/>
          <p:nvPr/>
        </p:nvGraphicFramePr>
        <p:xfrm>
          <a:off x="914400" y="1143000"/>
          <a:ext cx="7315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31</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Scope and Different Types of Locks </a:t>
            </a:r>
            <a:r>
              <a:rPr lang="en-US" dirty="0" smtClean="0"/>
              <a:t>3-6</a:t>
            </a:r>
            <a:endParaRPr lang="en-US" dirty="0"/>
          </a:p>
        </p:txBody>
      </p:sp>
      <p:graphicFrame>
        <p:nvGraphicFramePr>
          <p:cNvPr id="8" name="Diagram 7"/>
          <p:cNvGraphicFramePr/>
          <p:nvPr/>
        </p:nvGraphicFramePr>
        <p:xfrm>
          <a:off x="838200" y="1066800"/>
          <a:ext cx="7315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32</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Scope and Different Types of Locks 4-6 </a:t>
            </a:r>
            <a:endParaRPr lang="en-US" dirty="0"/>
          </a:p>
        </p:txBody>
      </p:sp>
      <p:sp>
        <p:nvSpPr>
          <p:cNvPr id="5" name="TextBox 4"/>
          <p:cNvSpPr txBox="1"/>
          <p:nvPr/>
        </p:nvSpPr>
        <p:spPr>
          <a:xfrm>
            <a:off x="533400" y="21336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lists the </a:t>
            </a:r>
            <a:r>
              <a:rPr lang="sv-SE" sz="1800" dirty="0" smtClean="0">
                <a:latin typeface="Calibri" pitchFamily="34" charset="0"/>
                <a:cs typeface="Calibri" pitchFamily="34" charset="0"/>
              </a:rPr>
              <a:t>lock modes in Intent locks:</a:t>
            </a:r>
            <a:r>
              <a:rPr lang="en-US" sz="1800" dirty="0" smtClean="0">
                <a:latin typeface="Calibri" pitchFamily="34" charset="0"/>
                <a:cs typeface="Calibri" pitchFamily="34" charset="0"/>
              </a:rPr>
              <a:t> </a:t>
            </a:r>
          </a:p>
        </p:txBody>
      </p:sp>
      <p:grpSp>
        <p:nvGrpSpPr>
          <p:cNvPr id="6" name="Group 7"/>
          <p:cNvGrpSpPr/>
          <p:nvPr/>
        </p:nvGrpSpPr>
        <p:grpSpPr>
          <a:xfrm>
            <a:off x="457200" y="1128456"/>
            <a:ext cx="8153400" cy="7620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Setting the intent lock at the table level protects other transaction from subsequently acquiring an exclusive lock on the table containing pages.</a:t>
              </a:r>
              <a:endParaRPr lang="en-US" sz="1800" kern="1200" dirty="0">
                <a:latin typeface="Calibri" pitchFamily="34" charset="0"/>
                <a:cs typeface="Calibri" pitchFamily="34" charset="0"/>
              </a:endParaRPr>
            </a:p>
          </p:txBody>
        </p:sp>
      </p:grpSp>
      <p:pic>
        <p:nvPicPr>
          <p:cNvPr id="7171" name="Picture 3"/>
          <p:cNvPicPr>
            <a:picLocks noChangeAspect="1" noChangeArrowheads="1"/>
          </p:cNvPicPr>
          <p:nvPr/>
        </p:nvPicPr>
        <p:blipFill>
          <a:blip r:embed="rId2" cstate="print"/>
          <a:srcRect/>
          <a:stretch>
            <a:fillRect/>
          </a:stretch>
        </p:blipFill>
        <p:spPr bwMode="auto">
          <a:xfrm>
            <a:off x="838200" y="2590800"/>
            <a:ext cx="7924800" cy="37274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33</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Scope and Different Types of Locks </a:t>
            </a:r>
            <a:r>
              <a:rPr lang="en-US" dirty="0" smtClean="0"/>
              <a:t>5-6</a:t>
            </a:r>
            <a:endParaRPr lang="en-US" dirty="0"/>
          </a:p>
        </p:txBody>
      </p:sp>
      <p:sp>
        <p:nvSpPr>
          <p:cNvPr id="6" name="TextBox 5"/>
          <p:cNvSpPr txBox="1"/>
          <p:nvPr/>
        </p:nvSpPr>
        <p:spPr>
          <a:xfrm>
            <a:off x="381000" y="926068"/>
            <a:ext cx="8534400" cy="646331"/>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Many persons are involved in the design, use, and maintenance of a large database with a few hundred users. </a:t>
            </a:r>
          </a:p>
        </p:txBody>
      </p:sp>
      <p:graphicFrame>
        <p:nvGraphicFramePr>
          <p:cNvPr id="8" name="Diagram 7"/>
          <p:cNvGraphicFramePr/>
          <p:nvPr/>
        </p:nvGraphicFramePr>
        <p:xfrm>
          <a:off x="838200" y="1625600"/>
          <a:ext cx="7315200" cy="477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34</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Scope and Different Types of Locks </a:t>
            </a:r>
            <a:r>
              <a:rPr lang="en-US" dirty="0" smtClean="0"/>
              <a:t>6-6</a:t>
            </a:r>
            <a:endParaRPr lang="en-US" dirty="0"/>
          </a:p>
        </p:txBody>
      </p:sp>
      <p:graphicFrame>
        <p:nvGraphicFramePr>
          <p:cNvPr id="8" name="Diagram 7"/>
          <p:cNvGraphicFramePr/>
          <p:nvPr/>
        </p:nvGraphicFramePr>
        <p:xfrm>
          <a:off x="838200" y="1371600"/>
          <a:ext cx="73152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35</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Transaction Management</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Every single statement that is executed is, by default, transactional in SQL Server.</a:t>
              </a:r>
              <a:endParaRPr lang="en-US" sz="1800" kern="1200" dirty="0">
                <a:latin typeface="Calibri" pitchFamily="34" charset="0"/>
                <a:cs typeface="Calibri" pitchFamily="34" charset="0"/>
              </a:endParaRPr>
            </a:p>
          </p:txBody>
        </p:sp>
      </p:grpSp>
      <p:grpSp>
        <p:nvGrpSpPr>
          <p:cNvPr id="8" name="Group 7"/>
          <p:cNvGrpSpPr/>
          <p:nvPr/>
        </p:nvGrpSpPr>
        <p:grpSpPr>
          <a:xfrm>
            <a:off x="381000" y="2209800"/>
            <a:ext cx="8153400" cy="762000"/>
            <a:chOff x="0" y="267999"/>
            <a:chExt cx="6096000" cy="936000"/>
          </a:xfrm>
          <a:scene3d>
            <a:camera prst="orthographicFront"/>
            <a:lightRig rig="flat" dir="t"/>
          </a:scene3d>
        </p:grpSpPr>
        <p:sp>
          <p:nvSpPr>
            <p:cNvPr id="9" name="Rounded Rectangle 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grpSp>
        <p:nvGrpSpPr>
          <p:cNvPr id="11" name="Group 10"/>
          <p:cNvGrpSpPr/>
          <p:nvPr/>
        </p:nvGrpSpPr>
        <p:grpSpPr>
          <a:xfrm>
            <a:off x="381000" y="3200400"/>
            <a:ext cx="8153400" cy="838200"/>
            <a:chOff x="0" y="1614759"/>
            <a:chExt cx="6096000" cy="1141920"/>
          </a:xfrm>
          <a:scene3d>
            <a:camera prst="orthographicFront"/>
            <a:lightRig rig="flat" dir="t"/>
          </a:scene3d>
        </p:grpSpPr>
        <p:sp>
          <p:nvSpPr>
            <p:cNvPr id="12" name="Rounded Rectangle 11"/>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3"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When the users use explicit </a:t>
              </a:r>
              <a:r>
                <a:rPr lang="en-US" sz="1800" dirty="0" smtClean="0">
                  <a:latin typeface="Courier New" pitchFamily="49" charset="0"/>
                  <a:cs typeface="Courier New" pitchFamily="49" charset="0"/>
                </a:rPr>
                <a:t>BEGIN</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TRAN</a:t>
              </a:r>
              <a:r>
                <a:rPr lang="en-US" sz="1800" dirty="0" smtClean="0">
                  <a:latin typeface="Calibri" pitchFamily="34" charset="0"/>
                  <a:cs typeface="Calibri" pitchFamily="34" charset="0"/>
                </a:rPr>
                <a:t>/</a:t>
              </a:r>
              <a:r>
                <a:rPr lang="en-US" sz="1800" dirty="0" smtClean="0">
                  <a:latin typeface="Courier New" pitchFamily="49" charset="0"/>
                  <a:cs typeface="Courier New" pitchFamily="49" charset="0"/>
                </a:rPr>
                <a:t>COMMIT</a:t>
              </a:r>
              <a:r>
                <a:rPr lang="en-US" sz="1800" dirty="0" smtClean="0">
                  <a:latin typeface="Calibri" pitchFamily="34" charset="0"/>
                  <a:cs typeface="Calibri" pitchFamily="34" charset="0"/>
                </a:rPr>
                <a:t> </a:t>
              </a:r>
              <a:r>
                <a:rPr lang="en-US" sz="1800" dirty="0" smtClean="0">
                  <a:latin typeface="Courier New" pitchFamily="49" charset="0"/>
                  <a:cs typeface="Courier New" pitchFamily="49" charset="0"/>
                </a:rPr>
                <a:t>TRAN</a:t>
              </a:r>
              <a:r>
                <a:rPr lang="en-US" sz="1800" dirty="0" smtClean="0">
                  <a:latin typeface="Calibri" pitchFamily="34" charset="0"/>
                  <a:cs typeface="Calibri" pitchFamily="34" charset="0"/>
                </a:rPr>
                <a:t> commands, they can group them together as an explicit transaction.</a:t>
              </a:r>
              <a:endParaRPr lang="en-US" sz="1800" kern="1200" dirty="0">
                <a:latin typeface="Calibri" pitchFamily="34" charset="0"/>
                <a:cs typeface="Calibri" pitchFamily="34" charset="0"/>
              </a:endParaRPr>
            </a:p>
          </p:txBody>
        </p:sp>
      </p:grpSp>
      <p:sp>
        <p:nvSpPr>
          <p:cNvPr id="14" name="Rounded Rectangle 4"/>
          <p:cNvSpPr/>
          <p:nvPr/>
        </p:nvSpPr>
        <p:spPr>
          <a:xfrm>
            <a:off x="457200" y="22154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If a single SQL statement is issued, then, an implicit transaction is started.</a:t>
            </a:r>
            <a:endParaRPr lang="en-US" sz="1800" kern="1200" dirty="0">
              <a:latin typeface="Calibri" pitchFamily="34" charset="0"/>
              <a:cs typeface="Calibri" pitchFamily="34" charset="0"/>
            </a:endParaRPr>
          </a:p>
        </p:txBody>
      </p:sp>
      <p:grpSp>
        <p:nvGrpSpPr>
          <p:cNvPr id="15" name="Group 17"/>
          <p:cNvGrpSpPr/>
          <p:nvPr/>
        </p:nvGrpSpPr>
        <p:grpSpPr>
          <a:xfrm>
            <a:off x="381000" y="4267200"/>
            <a:ext cx="8153400" cy="762000"/>
            <a:chOff x="0" y="267999"/>
            <a:chExt cx="6096000" cy="936000"/>
          </a:xfrm>
          <a:scene3d>
            <a:camera prst="orthographicFront"/>
            <a:lightRig rig="flat" dir="t"/>
          </a:scene3d>
        </p:grpSpPr>
        <p:sp>
          <p:nvSpPr>
            <p:cNvPr id="19" name="Rounded Rectangle 18"/>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20"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42728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SQL Server implements several transaction isolation levels that ensure the ACID properties of these transactions.</a:t>
            </a:r>
            <a:endParaRPr lang="en-US" sz="1800" kern="1200" dirty="0">
              <a:latin typeface="Calibri" pitchFamily="34" charset="0"/>
              <a:cs typeface="Calibri" pitchFamily="34" charset="0"/>
            </a:endParaRPr>
          </a:p>
        </p:txBody>
      </p:sp>
      <p:grpSp>
        <p:nvGrpSpPr>
          <p:cNvPr id="22" name="Group 21"/>
          <p:cNvGrpSpPr/>
          <p:nvPr/>
        </p:nvGrpSpPr>
        <p:grpSpPr>
          <a:xfrm>
            <a:off x="381000" y="5257800"/>
            <a:ext cx="8153400" cy="838200"/>
            <a:chOff x="0" y="21039"/>
            <a:chExt cx="6096000" cy="1067040"/>
          </a:xfrm>
          <a:scene3d>
            <a:camera prst="orthographicFront"/>
            <a:lightRig rig="flat" dir="t"/>
          </a:scene3d>
        </p:grpSpPr>
        <p:sp>
          <p:nvSpPr>
            <p:cNvPr id="23" name="Rounded Rectangle 22"/>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2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However, data stored in this form is not permanent. Records in such manual files can only be maintained for a few months or few years.</a:t>
              </a:r>
              <a:endParaRPr lang="en-US" sz="18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36</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Transaction Log 1-3</a:t>
            </a:r>
            <a:endParaRPr lang="en-US" dirty="0"/>
          </a:p>
        </p:txBody>
      </p:sp>
      <p:grpSp>
        <p:nvGrpSpPr>
          <p:cNvPr id="5" name="Group 7"/>
          <p:cNvGrpSpPr/>
          <p:nvPr/>
        </p:nvGrpSpPr>
        <p:grpSpPr>
          <a:xfrm>
            <a:off x="381000" y="1143000"/>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SQL Server database has a transaction log, which records all transactions and the database modifications made by every transaction.</a:t>
              </a:r>
              <a:endParaRPr lang="en-US" sz="1800" kern="1200" dirty="0">
                <a:latin typeface="Calibri" pitchFamily="34" charset="0"/>
                <a:cs typeface="Calibri" pitchFamily="34" charset="0"/>
              </a:endParaRPr>
            </a:p>
          </p:txBody>
        </p:sp>
      </p:grpSp>
      <p:sp>
        <p:nvSpPr>
          <p:cNvPr id="16" name="TextBox 15"/>
          <p:cNvSpPr txBox="1"/>
          <p:nvPr/>
        </p:nvSpPr>
        <p:spPr>
          <a:xfrm>
            <a:off x="381000" y="3967877"/>
            <a:ext cx="8153400" cy="175432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Individual transactions recovery</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Incomplete transactions recovery when SQL Server starts</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Transactional replication support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Disaster recovery solutions and high availability support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Roll back a file, restored database, </a:t>
            </a:r>
            <a:r>
              <a:rPr lang="en-US" sz="1800" dirty="0" err="1" smtClean="0">
                <a:latin typeface="Calibri" pitchFamily="34" charset="0"/>
                <a:cs typeface="Calibri" pitchFamily="34" charset="0"/>
              </a:rPr>
              <a:t>filegroup</a:t>
            </a:r>
            <a:r>
              <a:rPr lang="en-US" sz="1800" dirty="0" smtClean="0">
                <a:latin typeface="Calibri" pitchFamily="34" charset="0"/>
                <a:cs typeface="Calibri" pitchFamily="34" charset="0"/>
              </a:rPr>
              <a:t>, or page forward to the point of failure</a:t>
            </a:r>
          </a:p>
        </p:txBody>
      </p:sp>
      <p:grpSp>
        <p:nvGrpSpPr>
          <p:cNvPr id="11" name="Group 10"/>
          <p:cNvGrpSpPr/>
          <p:nvPr/>
        </p:nvGrpSpPr>
        <p:grpSpPr>
          <a:xfrm>
            <a:off x="381000" y="2092656"/>
            <a:ext cx="8153400" cy="789296"/>
            <a:chOff x="0" y="217707"/>
            <a:chExt cx="6096000" cy="969528"/>
          </a:xfrm>
          <a:scene3d>
            <a:camera prst="orthographicFront"/>
            <a:lightRig rig="flat" dir="t"/>
          </a:scene3d>
        </p:grpSpPr>
        <p:sp>
          <p:nvSpPr>
            <p:cNvPr id="12" name="Rounded Rectangle 11"/>
            <p:cNvSpPr/>
            <p:nvPr/>
          </p:nvSpPr>
          <p:spPr>
            <a:xfrm>
              <a:off x="0" y="217707"/>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3" name="Rounded Rectangle 4"/>
            <p:cNvSpPr/>
            <p:nvPr/>
          </p:nvSpPr>
          <p:spPr>
            <a:xfrm>
              <a:off x="45692" y="342619"/>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14" name="Rounded Rectangle 4"/>
          <p:cNvSpPr/>
          <p:nvPr/>
        </p:nvSpPr>
        <p:spPr>
          <a:xfrm>
            <a:off x="457200" y="208469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Transaction log should be truncated regularly to keep it from filling up.</a:t>
            </a:r>
            <a:endParaRPr lang="en-US" sz="1800" kern="1200" dirty="0">
              <a:latin typeface="Calibri" pitchFamily="34" charset="0"/>
              <a:cs typeface="Calibri" pitchFamily="34" charset="0"/>
            </a:endParaRPr>
          </a:p>
        </p:txBody>
      </p:sp>
      <p:grpSp>
        <p:nvGrpSpPr>
          <p:cNvPr id="15" name="Group 7"/>
          <p:cNvGrpSpPr/>
          <p:nvPr/>
        </p:nvGrpSpPr>
        <p:grpSpPr>
          <a:xfrm>
            <a:off x="381000" y="3048000"/>
            <a:ext cx="8153400" cy="762000"/>
            <a:chOff x="0" y="1614759"/>
            <a:chExt cx="6096000" cy="1141920"/>
          </a:xfrm>
          <a:scene3d>
            <a:camera prst="orthographicFront"/>
            <a:lightRig rig="flat" dir="t"/>
          </a:scene3d>
        </p:grpSpPr>
        <p:sp>
          <p:nvSpPr>
            <p:cNvPr id="17" name="Rounded Rectangle 16"/>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8" name="Rounded Rectangle 4"/>
            <p:cNvSpPr/>
            <p:nvPr/>
          </p:nvSpPr>
          <p:spPr>
            <a:xfrm>
              <a:off x="56972" y="1670503"/>
              <a:ext cx="5984512" cy="1030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Operations supported by the transaction log are as follows:</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37</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Transaction Log 2-3</a:t>
            </a:r>
            <a:endParaRPr lang="en-US" dirty="0"/>
          </a:p>
        </p:txBody>
      </p:sp>
      <p:grpSp>
        <p:nvGrpSpPr>
          <p:cNvPr id="5" name="Group 4"/>
          <p:cNvGrpSpPr/>
          <p:nvPr/>
        </p:nvGrpSpPr>
        <p:grpSpPr>
          <a:xfrm>
            <a:off x="533400" y="16002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Truncating a log frees the space in the log file for reusing the transaction log.</a:t>
              </a:r>
              <a:endParaRPr lang="en-US" sz="1800" kern="1200" dirty="0">
                <a:latin typeface="Calibri" pitchFamily="34" charset="0"/>
                <a:cs typeface="Calibri" pitchFamily="34" charset="0"/>
              </a:endParaRPr>
            </a:p>
          </p:txBody>
        </p:sp>
      </p:grpSp>
      <p:grpSp>
        <p:nvGrpSpPr>
          <p:cNvPr id="8" name="Group 14"/>
          <p:cNvGrpSpPr/>
          <p:nvPr/>
        </p:nvGrpSpPr>
        <p:grpSpPr>
          <a:xfrm>
            <a:off x="533400" y="25908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609600" y="25908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Truncation of logs starts automatically after the following events:</a:t>
            </a:r>
            <a:endParaRPr lang="en-US" sz="1800" kern="1200" dirty="0">
              <a:latin typeface="Calibri" pitchFamily="34" charset="0"/>
              <a:cs typeface="Calibri" pitchFamily="34" charset="0"/>
            </a:endParaRPr>
          </a:p>
        </p:txBody>
      </p:sp>
      <p:sp>
        <p:nvSpPr>
          <p:cNvPr id="18" name="TextBox 17"/>
          <p:cNvSpPr txBox="1"/>
          <p:nvPr/>
        </p:nvSpPr>
        <p:spPr>
          <a:xfrm>
            <a:off x="381000" y="1143000"/>
            <a:ext cx="8153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b="1" dirty="0" smtClean="0">
                <a:latin typeface="Calibri" pitchFamily="34" charset="0"/>
                <a:cs typeface="Calibri" pitchFamily="34" charset="0"/>
              </a:rPr>
              <a:t>Truncating a Transaction Log</a:t>
            </a:r>
          </a:p>
        </p:txBody>
      </p:sp>
      <p:sp>
        <p:nvSpPr>
          <p:cNvPr id="19" name="TextBox 18"/>
          <p:cNvSpPr txBox="1"/>
          <p:nvPr/>
        </p:nvSpPr>
        <p:spPr>
          <a:xfrm>
            <a:off x="381000" y="3657600"/>
            <a:ext cx="8153400" cy="923330"/>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simple recovery model after the checkpoint</a:t>
            </a:r>
          </a:p>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In a bulk-logged recovery model or full recovery model, if the checkpoint is occurred ever since the last backup, truncation occurs after a log backup</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38</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Transaction Log 3-3 </a:t>
            </a:r>
            <a:endParaRPr lang="en-US" dirty="0"/>
          </a:p>
        </p:txBody>
      </p:sp>
      <p:sp>
        <p:nvSpPr>
          <p:cNvPr id="5" name="TextBox 4"/>
          <p:cNvSpPr txBox="1"/>
          <p:nvPr/>
        </p:nvSpPr>
        <p:spPr>
          <a:xfrm>
            <a:off x="533400" y="2133600"/>
            <a:ext cx="74676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dirty="0" smtClean="0">
                <a:latin typeface="Calibri" pitchFamily="34" charset="0"/>
                <a:cs typeface="Calibri" pitchFamily="34" charset="0"/>
              </a:rPr>
              <a:t>Following table lists the values of some of these columns: </a:t>
            </a:r>
          </a:p>
        </p:txBody>
      </p:sp>
      <p:grpSp>
        <p:nvGrpSpPr>
          <p:cNvPr id="6" name="Group 7"/>
          <p:cNvGrpSpPr/>
          <p:nvPr/>
        </p:nvGrpSpPr>
        <p:grpSpPr>
          <a:xfrm>
            <a:off x="609600" y="1128456"/>
            <a:ext cx="8153400" cy="928944"/>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Log truncations are delayed due to many reasons. Users can also discover if anything prevents the log truncation by querying the </a:t>
              </a:r>
              <a:r>
                <a:rPr lang="en-US" sz="1800" dirty="0" err="1" smtClean="0">
                  <a:latin typeface="Courier New" pitchFamily="49" charset="0"/>
                  <a:cs typeface="Courier New" pitchFamily="49" charset="0"/>
                </a:rPr>
                <a:t>log_reuse_wait_desc</a:t>
              </a:r>
              <a:r>
                <a:rPr lang="en-US" sz="1800" dirty="0" smtClean="0">
                  <a:latin typeface="Calibri" pitchFamily="34" charset="0"/>
                  <a:cs typeface="Calibri" pitchFamily="34" charset="0"/>
                </a:rPr>
                <a:t> and </a:t>
              </a:r>
              <a:r>
                <a:rPr lang="en-US" sz="1800" dirty="0" err="1" smtClean="0">
                  <a:latin typeface="Courier New" pitchFamily="49" charset="0"/>
                  <a:cs typeface="Courier New" pitchFamily="49" charset="0"/>
                </a:rPr>
                <a:t>log_reuse_wait</a:t>
              </a:r>
              <a:r>
                <a:rPr lang="en-US" sz="1800" dirty="0" smtClean="0">
                  <a:latin typeface="Calibri" pitchFamily="34" charset="0"/>
                  <a:cs typeface="Calibri" pitchFamily="34" charset="0"/>
                </a:rPr>
                <a:t> columns of the </a:t>
              </a:r>
              <a:r>
                <a:rPr lang="en-US" sz="1800" dirty="0" err="1" smtClean="0">
                  <a:latin typeface="Courier New" pitchFamily="49" charset="0"/>
                  <a:cs typeface="Courier New" pitchFamily="49" charset="0"/>
                </a:rPr>
                <a:t>sys.databases</a:t>
              </a:r>
              <a:r>
                <a:rPr lang="en-US" sz="1800" dirty="0" smtClean="0">
                  <a:latin typeface="Calibri" pitchFamily="34" charset="0"/>
                  <a:cs typeface="Calibri" pitchFamily="34" charset="0"/>
                </a:rPr>
                <a:t> catalog view.</a:t>
              </a:r>
              <a:endParaRPr lang="en-US" sz="1800" kern="1200" dirty="0">
                <a:latin typeface="Calibri" pitchFamily="34" charset="0"/>
                <a:cs typeface="Calibri" pitchFamily="34" charset="0"/>
              </a:endParaRPr>
            </a:p>
          </p:txBody>
        </p:sp>
      </p:grpSp>
      <p:grpSp>
        <p:nvGrpSpPr>
          <p:cNvPr id="13" name="Group 12"/>
          <p:cNvGrpSpPr/>
          <p:nvPr/>
        </p:nvGrpSpPr>
        <p:grpSpPr>
          <a:xfrm>
            <a:off x="838200" y="2714625"/>
            <a:ext cx="7848600" cy="3762375"/>
            <a:chOff x="0" y="1038225"/>
            <a:chExt cx="9323696" cy="6139502"/>
          </a:xfrm>
        </p:grpSpPr>
        <p:pic>
          <p:nvPicPr>
            <p:cNvPr id="1026" name="Picture 2"/>
            <p:cNvPicPr>
              <a:picLocks noChangeAspect="1" noChangeArrowheads="1"/>
            </p:cNvPicPr>
            <p:nvPr/>
          </p:nvPicPr>
          <p:blipFill>
            <a:blip r:embed="rId2" cstate="print"/>
            <a:srcRect/>
            <a:stretch>
              <a:fillRect/>
            </a:stretch>
          </p:blipFill>
          <p:spPr bwMode="auto">
            <a:xfrm>
              <a:off x="0" y="1038225"/>
              <a:ext cx="9315450" cy="47815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13648" y="5777552"/>
              <a:ext cx="9310048" cy="1400175"/>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39</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5" name="TextBox 4"/>
          <p:cNvSpPr txBox="1"/>
          <p:nvPr/>
        </p:nvSpPr>
        <p:spPr>
          <a:xfrm>
            <a:off x="304800" y="1143000"/>
            <a:ext cx="8229599" cy="3970318"/>
          </a:xfrm>
          <a:prstGeom prst="rect">
            <a:avLst/>
          </a:prstGeom>
          <a:noFill/>
        </p:spPr>
        <p:txBody>
          <a:bodyPr wrap="square" rtlCol="0">
            <a:spAutoFit/>
          </a:bodyPr>
          <a:lstStyle/>
          <a:p>
            <a:pPr marL="341313" indent="-341313">
              <a:buFont typeface="Calibri" pitchFamily="34" charset="0"/>
              <a:buChar char="●"/>
            </a:pPr>
            <a:r>
              <a:rPr lang="en-US" sz="1800" dirty="0" smtClean="0">
                <a:latin typeface="Calibri" pitchFamily="34" charset="0"/>
                <a:cs typeface="Calibri" pitchFamily="34" charset="0"/>
              </a:rPr>
              <a:t>A transaction is a sequence of operations that works as a single unit.</a:t>
            </a:r>
          </a:p>
          <a:p>
            <a:pPr marL="341313" indent="-341313">
              <a:buFont typeface="Calibri" pitchFamily="34" charset="0"/>
              <a:buChar char="●"/>
            </a:pPr>
            <a:r>
              <a:rPr lang="en-US" sz="1800" dirty="0" smtClean="0">
                <a:latin typeface="Calibri" pitchFamily="34" charset="0"/>
                <a:cs typeface="Calibri" pitchFamily="34" charset="0"/>
              </a:rPr>
              <a:t>Transactions can be controlled by an application by specifying a beginning and an ending.</a:t>
            </a:r>
          </a:p>
          <a:p>
            <a:pPr marL="341313" indent="-341313">
              <a:buFont typeface="Calibri" pitchFamily="34" charset="0"/>
              <a:buChar char="●"/>
            </a:pPr>
            <a:r>
              <a:rPr lang="en-US" sz="1800" dirty="0" smtClean="0">
                <a:latin typeface="Calibri" pitchFamily="34" charset="0"/>
                <a:cs typeface="Calibri" pitchFamily="34" charset="0"/>
              </a:rPr>
              <a:t>BEGIN TRANSACTION marks the beginning point of an explicit or local transaction.</a:t>
            </a:r>
          </a:p>
          <a:p>
            <a:pPr marL="341313" indent="-341313">
              <a:buFont typeface="Calibri" pitchFamily="34" charset="0"/>
              <a:buChar char="●"/>
            </a:pPr>
            <a:r>
              <a:rPr lang="en-US" sz="1800" dirty="0" smtClean="0">
                <a:latin typeface="Calibri" pitchFamily="34" charset="0"/>
                <a:cs typeface="Calibri" pitchFamily="34" charset="0"/>
              </a:rPr>
              <a:t>COMMIT TRANSACTION marks an end of a successful implicit or explicit transaction.</a:t>
            </a:r>
          </a:p>
          <a:p>
            <a:pPr marL="341313" indent="-341313">
              <a:buFont typeface="Calibri" pitchFamily="34" charset="0"/>
              <a:buChar char="●"/>
            </a:pPr>
            <a:r>
              <a:rPr lang="en-US" sz="1800" dirty="0" smtClean="0">
                <a:latin typeface="Calibri" pitchFamily="34" charset="0"/>
                <a:cs typeface="Calibri" pitchFamily="34" charset="0"/>
              </a:rPr>
              <a:t>ROLLBACK with an optional keyword WORK rolls back a user-specified transaction to the beginning of the transaction.</a:t>
            </a:r>
          </a:p>
          <a:p>
            <a:pPr marL="341313" indent="-341313">
              <a:buFont typeface="Calibri" pitchFamily="34" charset="0"/>
              <a:buChar char="●"/>
            </a:pPr>
            <a:r>
              <a:rPr lang="en-US" sz="1800" dirty="0" smtClean="0">
                <a:latin typeface="Calibri" pitchFamily="34" charset="0"/>
                <a:cs typeface="Calibri" pitchFamily="34" charset="0"/>
              </a:rPr>
              <a:t>@@TRANCOUNT is a system function that returns a number of BEGIN TRANSACTION statements that occur in the current connection.</a:t>
            </a:r>
          </a:p>
          <a:p>
            <a:pPr marL="341313" indent="-341313">
              <a:buFont typeface="Calibri" pitchFamily="34" charset="0"/>
              <a:buChar char="●"/>
            </a:pPr>
            <a:r>
              <a:rPr lang="en-US" sz="1800" dirty="0" smtClean="0">
                <a:latin typeface="Calibri" pitchFamily="34" charset="0"/>
                <a:cs typeface="Calibri" pitchFamily="34" charset="0"/>
              </a:rPr>
              <a:t>Isolation levels are provided by the transaction to describe the extent to which a single transaction needs to be isolated from changes made by other transactions.</a:t>
            </a:r>
          </a:p>
          <a:p>
            <a:pPr marL="341313" indent="-341313">
              <a:buFont typeface="Calibri" pitchFamily="34" charset="0"/>
              <a:buChar char="●"/>
            </a:pPr>
            <a:r>
              <a:rPr lang="en-US" sz="1800" dirty="0" smtClean="0">
                <a:latin typeface="Calibri" pitchFamily="34" charset="0"/>
                <a:cs typeface="Calibri" pitchFamily="34" charset="0"/>
              </a:rPr>
              <a:t>The SQL Server Database Engine locks the resources using different lock modes, which determine the resources that are accessible to concurrent transactions.</a:t>
            </a:r>
          </a:p>
          <a:p>
            <a:pPr marL="341313" indent="-341313">
              <a:buFont typeface="Calibri" pitchFamily="34" charset="0"/>
              <a:buChar char="●"/>
            </a:pPr>
            <a:endParaRPr lang="en-US" sz="10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Need for </a:t>
            </a:r>
            <a:r>
              <a:rPr smtClean="0"/>
              <a:t>Transactions 1-5</a:t>
            </a:r>
            <a:endParaRPr lang="en-US" dirty="0"/>
          </a:p>
        </p:txBody>
      </p:sp>
      <p:grpSp>
        <p:nvGrpSpPr>
          <p:cNvPr id="6" name="Group 5"/>
          <p:cNvGrpSpPr/>
          <p:nvPr/>
        </p:nvGrpSpPr>
        <p:grpSpPr>
          <a:xfrm>
            <a:off x="381000" y="11430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There are many circumstances where the users need to make many changes to the data in more than one database tables.</a:t>
              </a:r>
              <a:endParaRPr lang="en-US" sz="1800" kern="1200" dirty="0">
                <a:latin typeface="Calibri" pitchFamily="34" charset="0"/>
                <a:cs typeface="Calibri" pitchFamily="34" charset="0"/>
              </a:endParaRPr>
            </a:p>
          </p:txBody>
        </p:sp>
      </p:grpSp>
      <p:grpSp>
        <p:nvGrpSpPr>
          <p:cNvPr id="9" name="Group 8"/>
          <p:cNvGrpSpPr/>
          <p:nvPr/>
        </p:nvGrpSpPr>
        <p:grpSpPr>
          <a:xfrm>
            <a:off x="381000" y="2133600"/>
            <a:ext cx="8153400" cy="8382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In many cases, the data will be inconsistent that executes the individual commands.</a:t>
              </a:r>
              <a:endParaRPr lang="en-US" sz="1800" kern="1200" dirty="0">
                <a:latin typeface="Calibri" pitchFamily="34" charset="0"/>
                <a:cs typeface="Calibri" pitchFamily="34" charset="0"/>
              </a:endParaRPr>
            </a:p>
          </p:txBody>
        </p:sp>
      </p:grpSp>
      <p:grpSp>
        <p:nvGrpSpPr>
          <p:cNvPr id="13" name="Group 12"/>
          <p:cNvGrpSpPr/>
          <p:nvPr/>
        </p:nvGrpSpPr>
        <p:grpSpPr>
          <a:xfrm>
            <a:off x="381000" y="3200400"/>
            <a:ext cx="8153400" cy="838200"/>
            <a:chOff x="0" y="21039"/>
            <a:chExt cx="6096000" cy="1067040"/>
          </a:xfrm>
          <a:scene3d>
            <a:camera prst="orthographicFront"/>
            <a:lightRig rig="flat" dir="t"/>
          </a:scene3d>
        </p:grpSpPr>
        <p:sp>
          <p:nvSpPr>
            <p:cNvPr id="14" name="Rounded Rectangle 13"/>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15"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Suppose if the first statement executes correctly but the other statements fail then the data remains in an incorrect state.</a:t>
              </a:r>
              <a:endParaRPr lang="en-US" sz="1800" kern="1200" dirty="0">
                <a:latin typeface="Calibri" pitchFamily="34" charset="0"/>
                <a:cs typeface="Calibri" pitchFamily="34" charset="0"/>
              </a:endParaRPr>
            </a:p>
          </p:txBody>
        </p:sp>
      </p:grpSp>
      <p:sp>
        <p:nvSpPr>
          <p:cNvPr id="16" name="Explosion 1 15"/>
          <p:cNvSpPr/>
          <p:nvPr/>
        </p:nvSpPr>
        <p:spPr>
          <a:xfrm>
            <a:off x="1676400" y="4114800"/>
            <a:ext cx="5715000" cy="2438400"/>
          </a:xfrm>
          <a:prstGeom prst="irregularSeal1">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lumMod val="95000"/>
                  </a:schemeClr>
                </a:solidFill>
                <a:latin typeface="Calibri" pitchFamily="34" charset="0"/>
                <a:cs typeface="Calibri" pitchFamily="34" charset="0"/>
              </a:rPr>
              <a:t>A </a:t>
            </a:r>
            <a:r>
              <a:rPr lang="en-US" sz="1600" b="1" dirty="0" smtClean="0">
                <a:solidFill>
                  <a:schemeClr val="bg1">
                    <a:lumMod val="95000"/>
                  </a:schemeClr>
                </a:solidFill>
                <a:latin typeface="Calibri" pitchFamily="34" charset="0"/>
                <a:cs typeface="Calibri" pitchFamily="34" charset="0"/>
              </a:rPr>
              <a:t>good scenario will be the funds transfer activity in a banking system which will need an </a:t>
            </a:r>
            <a:r>
              <a:rPr lang="en-US" sz="1600" dirty="0" smtClean="0">
                <a:solidFill>
                  <a:schemeClr val="bg1">
                    <a:lumMod val="95000"/>
                  </a:schemeClr>
                </a:solidFill>
                <a:latin typeface="Courier New" pitchFamily="49" charset="0"/>
                <a:cs typeface="Courier New" pitchFamily="49" charset="0"/>
              </a:rPr>
              <a:t>INSERT</a:t>
            </a:r>
            <a:r>
              <a:rPr lang="en-US" sz="1600" b="1" dirty="0" smtClean="0">
                <a:solidFill>
                  <a:schemeClr val="bg1">
                    <a:lumMod val="95000"/>
                  </a:schemeClr>
                </a:solidFill>
                <a:latin typeface="Calibri" pitchFamily="34" charset="0"/>
                <a:cs typeface="Calibri" pitchFamily="34" charset="0"/>
              </a:rPr>
              <a:t> and two </a:t>
            </a:r>
            <a:r>
              <a:rPr lang="en-US" sz="1600" dirty="0" smtClean="0">
                <a:solidFill>
                  <a:schemeClr val="bg1">
                    <a:lumMod val="95000"/>
                  </a:schemeClr>
                </a:solidFill>
                <a:latin typeface="Courier New" pitchFamily="49" charset="0"/>
                <a:cs typeface="Courier New" pitchFamily="49" charset="0"/>
              </a:rPr>
              <a:t>UPDATE</a:t>
            </a:r>
            <a:r>
              <a:rPr lang="en-US" sz="1600" b="1" dirty="0" smtClean="0">
                <a:solidFill>
                  <a:schemeClr val="bg1">
                    <a:lumMod val="95000"/>
                  </a:schemeClr>
                </a:solidFill>
                <a:latin typeface="Calibri" pitchFamily="34" charset="0"/>
                <a:cs typeface="Calibri" pitchFamily="34" charset="0"/>
              </a:rPr>
              <a:t> statements</a:t>
            </a:r>
            <a:r>
              <a:rPr lang="en-US" sz="1600" dirty="0" smtClean="0">
                <a:solidFill>
                  <a:schemeClr val="bg1">
                    <a:lumMod val="95000"/>
                  </a:schemeClr>
                </a:solidFill>
                <a:latin typeface="Calibri" pitchFamily="34" charset="0"/>
                <a:cs typeface="Calibri" pitchFamily="34" charset="0"/>
              </a:rPr>
              <a:t>.</a:t>
            </a:r>
            <a:endParaRPr lang="en-US" sz="1600" dirty="0">
              <a:solidFill>
                <a:schemeClr val="bg1">
                  <a:lumMod val="95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lang="en-US" dirty="0" smtClean="0"/>
              <a:t>Need for Transactions 2-5</a:t>
            </a:r>
            <a:endParaRPr lang="en-US" dirty="0"/>
          </a:p>
        </p:txBody>
      </p:sp>
      <p:grpSp>
        <p:nvGrpSpPr>
          <p:cNvPr id="5" name="Group 5"/>
          <p:cNvGrpSpPr/>
          <p:nvPr/>
        </p:nvGrpSpPr>
        <p:grpSpPr>
          <a:xfrm>
            <a:off x="381000" y="1143000"/>
            <a:ext cx="8153400" cy="838200"/>
            <a:chOff x="0" y="21039"/>
            <a:chExt cx="6096000" cy="1067040"/>
          </a:xfrm>
          <a:scene3d>
            <a:camera prst="orthographicFront"/>
            <a:lightRig rig="flat" dir="t"/>
          </a:scene3d>
        </p:grpSpPr>
        <p:sp>
          <p:nvSpPr>
            <p:cNvPr id="7" name="Rounded Rectangle 6"/>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8"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First, the user has to increase the balance of the destination account and then, decrease the balance of the source account.</a:t>
              </a:r>
              <a:endParaRPr lang="en-US" sz="1800" kern="1200" dirty="0">
                <a:latin typeface="Calibri" pitchFamily="34" charset="0"/>
                <a:cs typeface="Calibri" pitchFamily="34" charset="0"/>
              </a:endParaRPr>
            </a:p>
          </p:txBody>
        </p:sp>
      </p:grpSp>
      <p:grpSp>
        <p:nvGrpSpPr>
          <p:cNvPr id="6" name="Group 8"/>
          <p:cNvGrpSpPr/>
          <p:nvPr/>
        </p:nvGrpSpPr>
        <p:grpSpPr>
          <a:xfrm>
            <a:off x="381000" y="2133600"/>
            <a:ext cx="8153400" cy="838200"/>
            <a:chOff x="0" y="1614759"/>
            <a:chExt cx="6096000" cy="1141920"/>
          </a:xfrm>
          <a:scene3d>
            <a:camera prst="orthographicFront"/>
            <a:lightRig rig="flat" dir="t"/>
          </a:scene3d>
        </p:grpSpPr>
        <p:sp>
          <p:nvSpPr>
            <p:cNvPr id="10" name="Rounded Rectangle 9"/>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1"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The user has to check that the transactions are committed and whether the same changes are made to the source account and the destination account.</a:t>
              </a:r>
              <a:endParaRPr lang="en-US" sz="1800" kern="1200" dirty="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Need for Transactions 3-5</a:t>
            </a:r>
            <a:endParaRPr lang="en-US" dirty="0"/>
          </a:p>
        </p:txBody>
      </p:sp>
      <p:grpSp>
        <p:nvGrpSpPr>
          <p:cNvPr id="5" name="Group 4"/>
          <p:cNvGrpSpPr/>
          <p:nvPr/>
        </p:nvGrpSpPr>
        <p:grpSpPr>
          <a:xfrm>
            <a:off x="381000" y="1143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Defining Transactions</a:t>
              </a:r>
              <a:r>
                <a:rPr lang="en-US" sz="1800" dirty="0" smtClean="0">
                  <a:latin typeface="Calibri" pitchFamily="34" charset="0"/>
                  <a:cs typeface="Calibri" pitchFamily="34" charset="0"/>
                </a:rPr>
                <a:t>: A logical unit of work must exhibit four properties, called the atomicity, consistency, isolation, and durability (ACID) properties, to qualify as a transaction.</a:t>
              </a:r>
              <a:endParaRPr lang="en-US" sz="1800" kern="1200" dirty="0">
                <a:latin typeface="Calibri" pitchFamily="34" charset="0"/>
                <a:cs typeface="Calibri" pitchFamily="34" charset="0"/>
              </a:endParaRPr>
            </a:p>
          </p:txBody>
        </p:sp>
      </p:grpSp>
      <p:sp>
        <p:nvSpPr>
          <p:cNvPr id="13" name="Explosion 1 12"/>
          <p:cNvSpPr/>
          <p:nvPr/>
        </p:nvSpPr>
        <p:spPr>
          <a:xfrm>
            <a:off x="152400" y="2057400"/>
            <a:ext cx="4572000" cy="1981200"/>
          </a:xfrm>
          <a:prstGeom prst="irregularSeal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Calibri" pitchFamily="34" charset="0"/>
                <a:cs typeface="Calibri" pitchFamily="34" charset="0"/>
              </a:rPr>
              <a:t>Atomicity</a:t>
            </a:r>
            <a:r>
              <a:rPr lang="en-US" sz="1800" dirty="0" smtClean="0">
                <a:latin typeface="Calibri" pitchFamily="34" charset="0"/>
                <a:cs typeface="Calibri" pitchFamily="34" charset="0"/>
              </a:rPr>
              <a:t>: If the transaction has many operations then all should be committed.</a:t>
            </a:r>
          </a:p>
        </p:txBody>
      </p:sp>
      <p:sp>
        <p:nvSpPr>
          <p:cNvPr id="14" name="Explosion 1 13"/>
          <p:cNvSpPr/>
          <p:nvPr/>
        </p:nvSpPr>
        <p:spPr>
          <a:xfrm>
            <a:off x="4572000" y="2133600"/>
            <a:ext cx="4343400" cy="1905000"/>
          </a:xfrm>
          <a:prstGeom prst="irregularSeal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Consistency</a:t>
            </a:r>
            <a:r>
              <a:rPr lang="en-US" sz="1800" dirty="0" smtClean="0">
                <a:solidFill>
                  <a:schemeClr val="bg1">
                    <a:lumMod val="95000"/>
                  </a:schemeClr>
                </a:solidFill>
                <a:latin typeface="Calibri" pitchFamily="34" charset="0"/>
                <a:cs typeface="Calibri" pitchFamily="34" charset="0"/>
              </a:rPr>
              <a:t>: The sequence of operations must be consistent.</a:t>
            </a:r>
          </a:p>
        </p:txBody>
      </p:sp>
      <p:sp>
        <p:nvSpPr>
          <p:cNvPr id="15" name="Explosion 1 14"/>
          <p:cNvSpPr/>
          <p:nvPr/>
        </p:nvSpPr>
        <p:spPr>
          <a:xfrm>
            <a:off x="0" y="3962400"/>
            <a:ext cx="4800600" cy="2895600"/>
          </a:xfrm>
          <a:prstGeom prst="irregularSeal1">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Calibri" pitchFamily="34" charset="0"/>
                <a:cs typeface="Calibri" pitchFamily="34" charset="0"/>
              </a:rPr>
              <a:t>Isolation</a:t>
            </a:r>
            <a:r>
              <a:rPr lang="en-US" sz="1800" dirty="0" smtClean="0">
                <a:latin typeface="Calibri" pitchFamily="34" charset="0"/>
                <a:cs typeface="Calibri" pitchFamily="34" charset="0"/>
              </a:rPr>
              <a:t>: The operations that are performed must be isolated from the other operations on the same server or on the same database.</a:t>
            </a:r>
          </a:p>
        </p:txBody>
      </p:sp>
      <p:sp>
        <p:nvSpPr>
          <p:cNvPr id="17" name="Explosion 1 16"/>
          <p:cNvSpPr/>
          <p:nvPr/>
        </p:nvSpPr>
        <p:spPr>
          <a:xfrm>
            <a:off x="4343400" y="4267200"/>
            <a:ext cx="4800600" cy="2590800"/>
          </a:xfrm>
          <a:prstGeom prst="irregularSeal1">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bg1">
                    <a:lumMod val="95000"/>
                  </a:schemeClr>
                </a:solidFill>
                <a:latin typeface="Calibri" pitchFamily="34" charset="0"/>
                <a:cs typeface="Calibri" pitchFamily="34" charset="0"/>
              </a:rPr>
              <a:t>Durability</a:t>
            </a:r>
            <a:r>
              <a:rPr lang="en-US" sz="1800" dirty="0" smtClean="0">
                <a:solidFill>
                  <a:schemeClr val="bg1">
                    <a:lumMod val="95000"/>
                  </a:schemeClr>
                </a:solidFill>
                <a:latin typeface="Calibri" pitchFamily="34" charset="0"/>
                <a:cs typeface="Calibri" pitchFamily="34" charset="0"/>
              </a:rPr>
              <a:t>: The operations that are performed on the database must be saved and stored in the database permanently.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Need for Transactions 4-5</a:t>
            </a:r>
            <a:endParaRPr lang="en-US" dirty="0"/>
          </a:p>
        </p:txBody>
      </p:sp>
      <p:grpSp>
        <p:nvGrpSpPr>
          <p:cNvPr id="8" name="Group 7"/>
          <p:cNvGrpSpPr/>
          <p:nvPr/>
        </p:nvGrpSpPr>
        <p:grpSpPr>
          <a:xfrm>
            <a:off x="381000" y="1524000"/>
            <a:ext cx="8153400" cy="762000"/>
            <a:chOff x="0" y="1614759"/>
            <a:chExt cx="6096000" cy="1141920"/>
          </a:xfrm>
          <a:scene3d>
            <a:camera prst="orthographicFront"/>
            <a:lightRig rig="flat" dir="t"/>
          </a:scene3d>
        </p:grpSpPr>
        <p:sp>
          <p:nvSpPr>
            <p:cNvPr id="9" name="Rounded Rectangle 8"/>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b="1" dirty="0" smtClean="0">
                  <a:latin typeface="Calibri" pitchFamily="34" charset="0"/>
                  <a:cs typeface="Calibri" pitchFamily="34" charset="0"/>
                </a:rPr>
                <a:t>Implementing Transactions</a:t>
              </a:r>
              <a:r>
                <a:rPr lang="en-US" sz="1800" dirty="0" smtClean="0">
                  <a:latin typeface="Calibri" pitchFamily="34" charset="0"/>
                  <a:cs typeface="Calibri" pitchFamily="34" charset="0"/>
                </a:rPr>
                <a:t>: SQL Server supports transactions in several modes.</a:t>
              </a:r>
              <a:endParaRPr lang="en-US" sz="1800" kern="1200" dirty="0">
                <a:latin typeface="Calibri" pitchFamily="34" charset="0"/>
                <a:cs typeface="Calibri" pitchFamily="34" charset="0"/>
              </a:endParaRPr>
            </a:p>
          </p:txBody>
        </p:sp>
      </p:grpSp>
      <p:sp>
        <p:nvSpPr>
          <p:cNvPr id="16" name="TextBox 15"/>
          <p:cNvSpPr txBox="1"/>
          <p:nvPr/>
        </p:nvSpPr>
        <p:spPr>
          <a:xfrm>
            <a:off x="381000" y="2443877"/>
            <a:ext cx="8153400" cy="2585323"/>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b="1" dirty="0" err="1" smtClean="0">
                <a:latin typeface="Calibri" pitchFamily="34" charset="0"/>
                <a:cs typeface="Calibri" pitchFamily="34" charset="0"/>
              </a:rPr>
              <a:t>Autocommit</a:t>
            </a:r>
            <a:r>
              <a:rPr lang="en-US" sz="1800" b="1" dirty="0" smtClean="0">
                <a:latin typeface="Calibri" pitchFamily="34" charset="0"/>
                <a:cs typeface="Calibri" pitchFamily="34" charset="0"/>
              </a:rPr>
              <a:t> Transactions</a:t>
            </a:r>
            <a:r>
              <a:rPr lang="en-US" sz="1800" dirty="0" smtClean="0">
                <a:latin typeface="Calibri" pitchFamily="34" charset="0"/>
                <a:cs typeface="Calibri" pitchFamily="34" charset="0"/>
              </a:rPr>
              <a:t>: Every single-line statement is automatically committed as soon as it completes.</a:t>
            </a:r>
          </a:p>
          <a:p>
            <a:pPr marL="341313" indent="-341313">
              <a:lnSpc>
                <a:spcPct val="100000"/>
              </a:lnSpc>
              <a:spcBef>
                <a:spcPts val="0"/>
              </a:spcBef>
              <a:buFont typeface="Wingdings" pitchFamily="2" charset="2"/>
              <a:buChar char="Ø"/>
            </a:pPr>
            <a:r>
              <a:rPr lang="en-US" sz="1800" b="1" dirty="0" smtClean="0">
                <a:latin typeface="Calibri" pitchFamily="34" charset="0"/>
                <a:cs typeface="Calibri" pitchFamily="34" charset="0"/>
              </a:rPr>
              <a:t>Explicit Transactions</a:t>
            </a:r>
            <a:r>
              <a:rPr lang="en-US" sz="1800" dirty="0" smtClean="0">
                <a:latin typeface="Calibri" pitchFamily="34" charset="0"/>
                <a:cs typeface="Calibri" pitchFamily="34" charset="0"/>
              </a:rPr>
              <a:t>: Every transaction explicitly starts with the </a:t>
            </a:r>
            <a:r>
              <a:rPr lang="en-US" sz="1800" dirty="0" smtClean="0">
                <a:cs typeface="Courier New" pitchFamily="49" charset="0"/>
              </a:rPr>
              <a:t>BEGIN TRANSACTION</a:t>
            </a:r>
            <a:r>
              <a:rPr lang="en-US" sz="1800" dirty="0" smtClean="0">
                <a:latin typeface="Calibri" pitchFamily="34" charset="0"/>
                <a:cs typeface="Calibri" pitchFamily="34" charset="0"/>
              </a:rPr>
              <a:t> statement and ends with a </a:t>
            </a:r>
            <a:r>
              <a:rPr lang="en-US" sz="1800" dirty="0" smtClean="0">
                <a:cs typeface="Courier New" pitchFamily="49" charset="0"/>
              </a:rPr>
              <a:t>ROLLBACK</a:t>
            </a:r>
            <a:r>
              <a:rPr lang="en-US" sz="1800" dirty="0" smtClean="0">
                <a:latin typeface="Calibri" pitchFamily="34" charset="0"/>
                <a:cs typeface="Calibri" pitchFamily="34" charset="0"/>
              </a:rPr>
              <a:t> or </a:t>
            </a:r>
            <a:r>
              <a:rPr lang="en-US" sz="1800" dirty="0" smtClean="0">
                <a:cs typeface="Courier New" pitchFamily="49" charset="0"/>
              </a:rPr>
              <a:t>COMMIT</a:t>
            </a:r>
            <a:r>
              <a:rPr lang="en-US" sz="1800" dirty="0" smtClean="0">
                <a:latin typeface="Calibri" pitchFamily="34" charset="0"/>
                <a:cs typeface="Calibri" pitchFamily="34" charset="0"/>
              </a:rPr>
              <a:t> transaction.</a:t>
            </a:r>
          </a:p>
          <a:p>
            <a:pPr marL="341313" indent="-341313">
              <a:lnSpc>
                <a:spcPct val="100000"/>
              </a:lnSpc>
              <a:spcBef>
                <a:spcPts val="0"/>
              </a:spcBef>
              <a:buFont typeface="Wingdings" pitchFamily="2" charset="2"/>
              <a:buChar char="Ø"/>
            </a:pPr>
            <a:r>
              <a:rPr lang="en-US" sz="1800" b="1" dirty="0" smtClean="0">
                <a:latin typeface="Calibri" pitchFamily="34" charset="0"/>
                <a:cs typeface="Calibri" pitchFamily="34" charset="0"/>
              </a:rPr>
              <a:t>Implicit Transactions</a:t>
            </a:r>
            <a:r>
              <a:rPr lang="en-US" sz="1800" dirty="0" smtClean="0">
                <a:latin typeface="Calibri" pitchFamily="34" charset="0"/>
                <a:cs typeface="Calibri" pitchFamily="34" charset="0"/>
              </a:rPr>
              <a:t>: A new transaction is automatically started when the earlier transaction completes and every transaction is explicitly completed by using the </a:t>
            </a:r>
            <a:r>
              <a:rPr lang="en-US" sz="1800" dirty="0" smtClean="0">
                <a:cs typeface="Courier New" pitchFamily="49" charset="0"/>
              </a:rPr>
              <a:t>ROLLBACK</a:t>
            </a:r>
            <a:r>
              <a:rPr lang="en-US" sz="1800" dirty="0" smtClean="0">
                <a:latin typeface="Calibri" pitchFamily="34" charset="0"/>
                <a:cs typeface="Calibri" pitchFamily="34" charset="0"/>
              </a:rPr>
              <a:t> or </a:t>
            </a:r>
            <a:r>
              <a:rPr lang="en-US" sz="1800" dirty="0" smtClean="0">
                <a:cs typeface="Courier New" pitchFamily="49" charset="0"/>
              </a:rPr>
              <a:t>COMMIT</a:t>
            </a:r>
            <a:r>
              <a:rPr lang="en-US" sz="1800" dirty="0" smtClean="0">
                <a:latin typeface="Calibri" pitchFamily="34" charset="0"/>
                <a:cs typeface="Calibri" pitchFamily="34" charset="0"/>
              </a:rPr>
              <a:t> statement.</a:t>
            </a:r>
          </a:p>
          <a:p>
            <a:pPr marL="341313" indent="-341313">
              <a:lnSpc>
                <a:spcPct val="100000"/>
              </a:lnSpc>
              <a:spcBef>
                <a:spcPts val="0"/>
              </a:spcBef>
              <a:buFont typeface="Wingdings" pitchFamily="2" charset="2"/>
              <a:buChar char="Ø"/>
            </a:pPr>
            <a:r>
              <a:rPr lang="en-US" sz="1800" b="1" dirty="0" smtClean="0">
                <a:latin typeface="Calibri" pitchFamily="34" charset="0"/>
                <a:cs typeface="Calibri" pitchFamily="34" charset="0"/>
              </a:rPr>
              <a:t>Batch-scoped Transactions</a:t>
            </a:r>
            <a:r>
              <a:rPr lang="en-US" sz="1800" dirty="0" smtClean="0">
                <a:latin typeface="Calibri" pitchFamily="34" charset="0"/>
                <a:cs typeface="Calibri" pitchFamily="34" charset="0"/>
              </a:rPr>
              <a:t>: These transactions are related to Multiple Active Result Sets (MARS).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Need for Transactions 5-5</a:t>
            </a:r>
            <a:endParaRPr lang="en-US" dirty="0"/>
          </a:p>
        </p:txBody>
      </p:sp>
      <p:grpSp>
        <p:nvGrpSpPr>
          <p:cNvPr id="5" name="Group 4"/>
          <p:cNvGrpSpPr/>
          <p:nvPr/>
        </p:nvGrpSpPr>
        <p:grpSpPr>
          <a:xfrm>
            <a:off x="381000" y="1905000"/>
            <a:ext cx="8153400" cy="838200"/>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Transaction statements identify the block of code that should either fail or succeed and provide the facility where the database engine can undo or roll back the operations.</a:t>
              </a:r>
              <a:endParaRPr lang="en-US" sz="1800" kern="1200" dirty="0">
                <a:latin typeface="Calibri" pitchFamily="34" charset="0"/>
                <a:cs typeface="Calibri" pitchFamily="34" charset="0"/>
              </a:endParaRPr>
            </a:p>
          </p:txBody>
        </p:sp>
      </p:grpSp>
      <p:grpSp>
        <p:nvGrpSpPr>
          <p:cNvPr id="8" name="Group 14"/>
          <p:cNvGrpSpPr/>
          <p:nvPr/>
        </p:nvGrpSpPr>
        <p:grpSpPr>
          <a:xfrm>
            <a:off x="381000" y="2895600"/>
            <a:ext cx="8153400" cy="762000"/>
            <a:chOff x="0" y="267999"/>
            <a:chExt cx="6096000" cy="936000"/>
          </a:xfrm>
          <a:scene3d>
            <a:camera prst="orthographicFront"/>
            <a:lightRig rig="flat" dir="t"/>
          </a:scene3d>
        </p:grpSpPr>
        <p:sp>
          <p:nvSpPr>
            <p:cNvPr id="16" name="Rounded Rectangle 15"/>
            <p:cNvSpPr/>
            <p:nvPr/>
          </p:nvSpPr>
          <p:spPr>
            <a:xfrm>
              <a:off x="0" y="267999"/>
              <a:ext cx="6096000" cy="93600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3">
                <a:shade val="50000"/>
                <a:hueOff val="0"/>
                <a:satOff val="0"/>
                <a:lumOff val="0"/>
                <a:alphaOff val="0"/>
              </a:schemeClr>
            </a:fillRef>
            <a:effectRef idx="2">
              <a:schemeClr val="accent3">
                <a:shade val="50000"/>
                <a:hueOff val="0"/>
                <a:satOff val="0"/>
                <a:lumOff val="0"/>
                <a:alphaOff val="0"/>
              </a:schemeClr>
            </a:effectRef>
            <a:fontRef idx="minor">
              <a:schemeClr val="lt1"/>
            </a:fontRef>
          </p:style>
        </p:sp>
        <p:sp>
          <p:nvSpPr>
            <p:cNvPr id="17" name="Rounded Rectangle 4"/>
            <p:cNvSpPr/>
            <p:nvPr/>
          </p:nvSpPr>
          <p:spPr>
            <a:xfrm>
              <a:off x="45692" y="313691"/>
              <a:ext cx="6004616" cy="8446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endParaRPr lang="en-US" sz="4000" kern="1200"/>
            </a:p>
          </p:txBody>
        </p:sp>
      </p:grpSp>
      <p:sp>
        <p:nvSpPr>
          <p:cNvPr id="21" name="Rounded Rectangle 4"/>
          <p:cNvSpPr/>
          <p:nvPr/>
        </p:nvSpPr>
        <p:spPr>
          <a:xfrm>
            <a:off x="457200" y="2895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Users can add code to identify the batch as a transaction and place the batch between the </a:t>
            </a:r>
            <a:r>
              <a:rPr lang="en-US" sz="1800" dirty="0" smtClean="0">
                <a:latin typeface="Courier New" pitchFamily="49" charset="0"/>
                <a:cs typeface="Courier New" pitchFamily="49" charset="0"/>
              </a:rPr>
              <a:t>BEGIN TRANSACTION</a:t>
            </a:r>
            <a:r>
              <a:rPr lang="en-US" sz="1800" dirty="0" smtClean="0">
                <a:latin typeface="Calibri" pitchFamily="34" charset="0"/>
                <a:cs typeface="Calibri" pitchFamily="34" charset="0"/>
              </a:rPr>
              <a:t> and </a:t>
            </a:r>
            <a:r>
              <a:rPr lang="en-US" sz="1800" dirty="0" smtClean="0">
                <a:latin typeface="Courier New" pitchFamily="49" charset="0"/>
                <a:cs typeface="Courier New" pitchFamily="49" charset="0"/>
              </a:rPr>
              <a:t>COMMIT TRANSACTION</a:t>
            </a:r>
            <a:r>
              <a:rPr lang="en-US" sz="1800" dirty="0" smtClean="0">
                <a:latin typeface="Calibri" pitchFamily="34" charset="0"/>
                <a:cs typeface="Calibri" pitchFamily="34" charset="0"/>
              </a:rPr>
              <a:t>.</a:t>
            </a:r>
            <a:endParaRPr lang="en-US" sz="1800" kern="1200" dirty="0">
              <a:latin typeface="Calibri" pitchFamily="34" charset="0"/>
              <a:cs typeface="Calibri" pitchFamily="34" charset="0"/>
            </a:endParaRPr>
          </a:p>
        </p:txBody>
      </p:sp>
      <p:grpSp>
        <p:nvGrpSpPr>
          <p:cNvPr id="9" name="Group 21"/>
          <p:cNvGrpSpPr/>
          <p:nvPr/>
        </p:nvGrpSpPr>
        <p:grpSpPr>
          <a:xfrm>
            <a:off x="381000" y="3886200"/>
            <a:ext cx="8153400" cy="838200"/>
            <a:chOff x="0" y="1614759"/>
            <a:chExt cx="6096000" cy="1141920"/>
          </a:xfrm>
          <a:scene3d>
            <a:camera prst="orthographicFront"/>
            <a:lightRig rig="flat" dir="t"/>
          </a:scene3d>
        </p:grpSpPr>
        <p:sp>
          <p:nvSpPr>
            <p:cNvPr id="23" name="Rounded Rectangle 22"/>
            <p:cNvSpPr/>
            <p:nvPr/>
          </p:nvSpPr>
          <p:spPr>
            <a:xfrm>
              <a:off x="0" y="1614759"/>
              <a:ext cx="6096000" cy="114192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24" name="Rounded Rectangle 4"/>
            <p:cNvSpPr/>
            <p:nvPr/>
          </p:nvSpPr>
          <p:spPr>
            <a:xfrm>
              <a:off x="55744" y="1670503"/>
              <a:ext cx="5984512" cy="103043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n-US" sz="1800" dirty="0" smtClean="0">
                  <a:latin typeface="Calibri" pitchFamily="34" charset="0"/>
                  <a:cs typeface="Calibri" pitchFamily="34" charset="0"/>
                </a:rPr>
                <a:t>Users can add error-handling code to roll back the transaction in case of errors. The error-handling code will undo the partial changes that were made before the error had occurred.</a:t>
              </a:r>
              <a:endParaRPr lang="en-US" sz="1800" kern="1200" dirty="0">
                <a:latin typeface="Calibri" pitchFamily="34" charset="0"/>
                <a:cs typeface="Calibri" pitchFamily="34" charset="0"/>
              </a:endParaRPr>
            </a:p>
          </p:txBody>
        </p:sp>
      </p:grpSp>
      <p:sp>
        <p:nvSpPr>
          <p:cNvPr id="18" name="TextBox 17"/>
          <p:cNvSpPr txBox="1"/>
          <p:nvPr/>
        </p:nvSpPr>
        <p:spPr>
          <a:xfrm>
            <a:off x="381000" y="1143000"/>
            <a:ext cx="8153400" cy="369332"/>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1800" b="1" dirty="0" smtClean="0">
                <a:latin typeface="Calibri" pitchFamily="34" charset="0"/>
                <a:cs typeface="Calibri" pitchFamily="34" charset="0"/>
              </a:rPr>
              <a:t>Transactions Extending Batches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smtClean="0"/>
              <a:t>Transactions / Session 14 </a:t>
            </a:r>
            <a:endParaRPr lang="en-US" dirty="0"/>
          </a:p>
        </p:txBody>
      </p:sp>
      <p:sp>
        <p:nvSpPr>
          <p:cNvPr id="4" name="Title 3"/>
          <p:cNvSpPr>
            <a:spLocks noGrp="1"/>
          </p:cNvSpPr>
          <p:nvPr>
            <p:ph type="title"/>
          </p:nvPr>
        </p:nvSpPr>
        <p:spPr/>
        <p:txBody>
          <a:bodyPr/>
          <a:lstStyle/>
          <a:p>
            <a:r>
              <a:rPr smtClean="0"/>
              <a:t>Controlling Transactions</a:t>
            </a:r>
            <a:endParaRPr lang="en-US" dirty="0"/>
          </a:p>
        </p:txBody>
      </p:sp>
      <p:sp>
        <p:nvSpPr>
          <p:cNvPr id="13" name="Explosion 1 12"/>
          <p:cNvSpPr/>
          <p:nvPr/>
        </p:nvSpPr>
        <p:spPr>
          <a:xfrm>
            <a:off x="0" y="990600"/>
            <a:ext cx="4800600" cy="2743200"/>
          </a:xfrm>
          <a:prstGeom prst="irregularSeal1">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latin typeface="Calibri" pitchFamily="34" charset="0"/>
                <a:cs typeface="Calibri" pitchFamily="34" charset="0"/>
              </a:rPr>
              <a:t>Transactions can be controlled through applications by specifying the beginning and ending of a transaction.</a:t>
            </a:r>
          </a:p>
        </p:txBody>
      </p:sp>
      <p:sp>
        <p:nvSpPr>
          <p:cNvPr id="14" name="Explosion 1 13"/>
          <p:cNvSpPr/>
          <p:nvPr/>
        </p:nvSpPr>
        <p:spPr>
          <a:xfrm>
            <a:off x="4572000" y="1828800"/>
            <a:ext cx="4343400" cy="2590800"/>
          </a:xfrm>
          <a:prstGeom prst="irregularSeal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This is done by using the database API functions or </a:t>
            </a:r>
            <a:br>
              <a:rPr lang="en-US" sz="1800" dirty="0" smtClean="0"/>
            </a:br>
            <a:r>
              <a:rPr lang="en-US" sz="1800" dirty="0" smtClean="0"/>
              <a:t>Transact-SQL statements.</a:t>
            </a:r>
          </a:p>
        </p:txBody>
      </p:sp>
      <p:sp>
        <p:nvSpPr>
          <p:cNvPr id="15" name="Explosion 1 14"/>
          <p:cNvSpPr/>
          <p:nvPr/>
        </p:nvSpPr>
        <p:spPr>
          <a:xfrm>
            <a:off x="5334000" y="4191000"/>
            <a:ext cx="3657600" cy="2133600"/>
          </a:xfrm>
          <a:prstGeom prst="irregularSeal1">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latin typeface="Calibri" pitchFamily="34" charset="0"/>
                <a:cs typeface="Calibri" pitchFamily="34" charset="0"/>
              </a:rPr>
              <a:t>Transactions are managed at the connection level.</a:t>
            </a:r>
          </a:p>
        </p:txBody>
      </p:sp>
      <p:sp>
        <p:nvSpPr>
          <p:cNvPr id="17" name="Explosion 1 16"/>
          <p:cNvSpPr/>
          <p:nvPr/>
        </p:nvSpPr>
        <p:spPr>
          <a:xfrm>
            <a:off x="228600" y="3200400"/>
            <a:ext cx="5334000" cy="3657600"/>
          </a:xfrm>
          <a:prstGeom prst="irregularSeal1">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bg1">
                    <a:lumMod val="95000"/>
                  </a:schemeClr>
                </a:solidFill>
                <a:latin typeface="Calibri" pitchFamily="34" charset="0"/>
                <a:cs typeface="Calibri" pitchFamily="34" charset="0"/>
              </a:rPr>
              <a:t>When a transaction is started on a connection, all Transact-SQL statements are executed on the same connection and are a part of the connection until the transaction ends.</a:t>
            </a:r>
          </a:p>
        </p:txBody>
      </p:sp>
      <p:sp>
        <p:nvSpPr>
          <p:cNvPr id="12" name="Curved Left Arrow 11"/>
          <p:cNvSpPr/>
          <p:nvPr/>
        </p:nvSpPr>
        <p:spPr>
          <a:xfrm rot="17925806">
            <a:off x="4669086" y="959786"/>
            <a:ext cx="647738" cy="1384117"/>
          </a:xfrm>
          <a:prstGeom prst="curved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p:cNvSpPr/>
          <p:nvPr/>
        </p:nvSpPr>
        <p:spPr>
          <a:xfrm rot="221691">
            <a:off x="8260751" y="3407927"/>
            <a:ext cx="616509" cy="1203574"/>
          </a:xfrm>
          <a:prstGeom prst="curved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Left Arrow 19"/>
          <p:cNvSpPr/>
          <p:nvPr/>
        </p:nvSpPr>
        <p:spPr>
          <a:xfrm rot="5221290">
            <a:off x="5359506" y="5489459"/>
            <a:ext cx="607539" cy="1598038"/>
          </a:xfrm>
          <a:prstGeom prst="curved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14657</TotalTime>
  <Words>3252</Words>
  <Application>Microsoft Office PowerPoint</Application>
  <PresentationFormat>On-screen Show (4:3)</PresentationFormat>
  <Paragraphs>374</Paragraphs>
  <Slides>39</Slides>
  <Notes>0</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3_Office Theme</vt:lpstr>
      <vt:lpstr>Custom Design</vt:lpstr>
      <vt:lpstr>Slide 1</vt:lpstr>
      <vt:lpstr>Objectives</vt:lpstr>
      <vt:lpstr>Introduction</vt:lpstr>
      <vt:lpstr>Need for Transactions 1-5</vt:lpstr>
      <vt:lpstr>Need for Transactions 2-5</vt:lpstr>
      <vt:lpstr>Need for Transactions 3-5</vt:lpstr>
      <vt:lpstr>Need for Transactions 4-5</vt:lpstr>
      <vt:lpstr>Need for Transactions 5-5</vt:lpstr>
      <vt:lpstr>Controlling Transactions</vt:lpstr>
      <vt:lpstr>Starting and Ending Sessions using Transact-SQL 1-11</vt:lpstr>
      <vt:lpstr>Starting and Ending Sessions using Transact-SQL 2-11</vt:lpstr>
      <vt:lpstr>Starting and Ending Sessions using Transact-SQL 3-11</vt:lpstr>
      <vt:lpstr>Starting and Ending Sessions using Transact-SQL 4-11</vt:lpstr>
      <vt:lpstr>Starting and Ending Sessions using Transact-SQL 5-11</vt:lpstr>
      <vt:lpstr>Starting and Ending Sessions using Transact-SQL 6-11</vt:lpstr>
      <vt:lpstr>Starting and Ending Sessions using Transact-SQL 7-11</vt:lpstr>
      <vt:lpstr>Starting and Ending Sessions using Transact-SQL 8-11</vt:lpstr>
      <vt:lpstr>Starting and Ending Sessions using Transact-SQL 9-11</vt:lpstr>
      <vt:lpstr>Starting and Ending Sessions using Transact-SQL 10-11</vt:lpstr>
      <vt:lpstr>Starting and Ending Sessions using Transact-SQL 11-11</vt:lpstr>
      <vt:lpstr>@@TRANCOUNT 1-2</vt:lpstr>
      <vt:lpstr>@@TRANCOUNT 2-2</vt:lpstr>
      <vt:lpstr>Marking a Transaction 1-3</vt:lpstr>
      <vt:lpstr>Marking a Transaction 2-3</vt:lpstr>
      <vt:lpstr>Marking a Transaction 3-3 </vt:lpstr>
      <vt:lpstr>Difference Between Implicit and Explicit Transaction </vt:lpstr>
      <vt:lpstr>Isolation Levels 1-2</vt:lpstr>
      <vt:lpstr>Isolation Levels 2-2</vt:lpstr>
      <vt:lpstr>Scope and Different Types of Locks 1-6 </vt:lpstr>
      <vt:lpstr>Scope and Different Types of Locks 2-6</vt:lpstr>
      <vt:lpstr>Scope and Different Types of Locks 3-6</vt:lpstr>
      <vt:lpstr>Scope and Different Types of Locks 4-6 </vt:lpstr>
      <vt:lpstr>Scope and Different Types of Locks 5-6</vt:lpstr>
      <vt:lpstr>Scope and Different Types of Locks 6-6</vt:lpstr>
      <vt:lpstr>Transaction Management</vt:lpstr>
      <vt:lpstr>Transaction Log 1-3</vt:lpstr>
      <vt:lpstr>Transaction Log 2-3</vt:lpstr>
      <vt:lpstr>Transaction Log 3-3 </vt:lpstr>
      <vt:lpstr>Summary</vt:lpstr>
    </vt:vector>
  </TitlesOfParts>
  <Company>Aptech Limited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Aptech </cp:lastModifiedBy>
  <cp:revision>2573</cp:revision>
  <dcterms:created xsi:type="dcterms:W3CDTF">2006-08-16T00:00:00Z</dcterms:created>
  <dcterms:modified xsi:type="dcterms:W3CDTF">2013-04-01T11:07:11Z</dcterms:modified>
</cp:coreProperties>
</file>